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21.xml" ContentType="application/vnd.openxmlformats-officedocument.presentationml.notesSlide+xml"/>
  <Override PartName="/ppt/charts/chart1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3.xml" ContentType="application/vnd.openxmlformats-officedocument.drawingml.chart+xml"/>
  <Override PartName="/ppt/notesSlides/notesSlide26.xml" ContentType="application/vnd.openxmlformats-officedocument.presentationml.notesSlid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5.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6.xml" ContentType="application/vnd.openxmlformats-officedocument.drawingml.chart+xml"/>
  <Override PartName="/ppt/notesSlides/notesSlide31.xml" ContentType="application/vnd.openxmlformats-officedocument.presentationml.notesSlide+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8.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9.xml" ContentType="application/vnd.openxmlformats-officedocument.drawingml.chart+xml"/>
  <Override PartName="/ppt/notesSlides/notesSlide36.xml" ContentType="application/vnd.openxmlformats-officedocument.presentationml.notesSlid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2.xml" ContentType="application/vnd.openxmlformats-officedocument.drawingml.chart+xml"/>
  <Override PartName="/ppt/notesSlides/notesSlide41.xml" ContentType="application/vnd.openxmlformats-officedocument.presentationml.notesSlide+xml"/>
  <Override PartName="/ppt/charts/chart23.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4.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8"/>
  </p:notesMasterIdLst>
  <p:handoutMasterIdLst>
    <p:handoutMasterId r:id="rId69"/>
  </p:handoutMasterIdLst>
  <p:sldIdLst>
    <p:sldId id="315" r:id="rId2"/>
    <p:sldId id="347" r:id="rId3"/>
    <p:sldId id="349" r:id="rId4"/>
    <p:sldId id="350" r:id="rId5"/>
    <p:sldId id="355" r:id="rId6"/>
    <p:sldId id="353" r:id="rId7"/>
    <p:sldId id="351" r:id="rId8"/>
    <p:sldId id="352" r:id="rId9"/>
    <p:sldId id="310" r:id="rId10"/>
    <p:sldId id="342" r:id="rId11"/>
    <p:sldId id="365" r:id="rId12"/>
    <p:sldId id="366" r:id="rId13"/>
    <p:sldId id="323" r:id="rId14"/>
    <p:sldId id="348" r:id="rId15"/>
    <p:sldId id="364" r:id="rId16"/>
    <p:sldId id="263" r:id="rId17"/>
    <p:sldId id="262" r:id="rId18"/>
    <p:sldId id="260" r:id="rId19"/>
    <p:sldId id="309" r:id="rId20"/>
    <p:sldId id="331" r:id="rId21"/>
    <p:sldId id="356" r:id="rId22"/>
    <p:sldId id="367" r:id="rId23"/>
    <p:sldId id="326" r:id="rId24"/>
    <p:sldId id="266" r:id="rId25"/>
    <p:sldId id="357" r:id="rId26"/>
    <p:sldId id="332" r:id="rId27"/>
    <p:sldId id="337" r:id="rId28"/>
    <p:sldId id="368" r:id="rId29"/>
    <p:sldId id="327" r:id="rId30"/>
    <p:sldId id="298" r:id="rId31"/>
    <p:sldId id="359" r:id="rId32"/>
    <p:sldId id="333" r:id="rId33"/>
    <p:sldId id="371" r:id="rId34"/>
    <p:sldId id="369" r:id="rId35"/>
    <p:sldId id="328" r:id="rId36"/>
    <p:sldId id="370" r:id="rId37"/>
    <p:sldId id="358" r:id="rId38"/>
    <p:sldId id="334" r:id="rId39"/>
    <p:sldId id="339" r:id="rId40"/>
    <p:sldId id="372" r:id="rId41"/>
    <p:sldId id="329" r:id="rId42"/>
    <p:sldId id="300" r:id="rId43"/>
    <p:sldId id="360" r:id="rId44"/>
    <p:sldId id="335" r:id="rId45"/>
    <p:sldId id="340" r:id="rId46"/>
    <p:sldId id="373" r:id="rId47"/>
    <p:sldId id="330" r:id="rId48"/>
    <p:sldId id="317" r:id="rId49"/>
    <p:sldId id="361" r:id="rId50"/>
    <p:sldId id="336" r:id="rId51"/>
    <p:sldId id="341" r:id="rId52"/>
    <p:sldId id="374" r:id="rId53"/>
    <p:sldId id="344" r:id="rId54"/>
    <p:sldId id="343" r:id="rId55"/>
    <p:sldId id="362" r:id="rId56"/>
    <p:sldId id="345" r:id="rId57"/>
    <p:sldId id="346" r:id="rId58"/>
    <p:sldId id="325" r:id="rId59"/>
    <p:sldId id="324" r:id="rId60"/>
    <p:sldId id="354" r:id="rId61"/>
    <p:sldId id="290" r:id="rId62"/>
    <p:sldId id="316" r:id="rId63"/>
    <p:sldId id="295" r:id="rId64"/>
    <p:sldId id="296" r:id="rId65"/>
    <p:sldId id="297" r:id="rId66"/>
    <p:sldId id="283" r:id="rId6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initials="" lastIdx="0" clrIdx="0"/>
  <p:cmAuthor id="1" name="TriciaWS" initials="" lastIdx="0" clrIdx="1"/>
  <p:cmAuthor id="2" name="Sarah Sebaly" initials="SS" lastIdx="5" clrIdx="2"/>
  <p:cmAuthor id="3" name="Colby Cesaro" initials="CC" lastIdx="5"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61"/>
    <a:srgbClr val="006666"/>
    <a:srgbClr val="E3DE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2" autoAdjust="0"/>
    <p:restoredTop sz="89520" autoAdjust="0"/>
  </p:normalViewPr>
  <p:slideViewPr>
    <p:cSldViewPr>
      <p:cViewPr varScale="1">
        <p:scale>
          <a:sx n="80" d="100"/>
          <a:sy n="80" d="100"/>
        </p:scale>
        <p:origin x="744" y="48"/>
      </p:cViewPr>
      <p:guideLst>
        <p:guide orient="horz" pos="2160"/>
        <p:guide pos="2880"/>
      </p:guideLst>
    </p:cSldViewPr>
  </p:slideViewPr>
  <p:notesTextViewPr>
    <p:cViewPr>
      <p:scale>
        <a:sx n="1" d="1"/>
        <a:sy n="1" d="1"/>
      </p:scale>
      <p:origin x="0" y="0"/>
    </p:cViewPr>
  </p:notesTextViewPr>
  <p:notesViewPr>
    <p:cSldViewPr>
      <p:cViewPr varScale="1">
        <p:scale>
          <a:sx n="53" d="100"/>
          <a:sy n="53" d="100"/>
        </p:scale>
        <p:origin x="-282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Eng%20and%20design%20Q1%202014.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TriciaWS\Dropbox\WIN%20Quarterly%20Reports\Quarterly%20Workforce%20Reports%20Q1%202014\Quarterly%20Report%20Update%20Tracking%20Document%20Q1%20201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Eng%20and%20design%20Q1%202014.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IT%20Q1%202014.xls"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Users\Colby%20Cesaro\Dropbox%20(WIN)\WIN%20Quarterly%20Reports\Quarterly%20Workforce%20Reports%20Q1%202014\Quarterly%20Report%20Update%20Tracking%20Document%20Q1%202014.xlsx" TargetMode="External"/><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IT%20Q1%202014.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Health%20care%20Q1%202014.xls"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Colby%20Cesaro\Dropbox%20(WIN)\WIN%20Quarterly%20Reports\Quarterly%20Workforce%20Reports%20Q1%202014\Quarterly%20Report%20Update%20Tracking%20Document%20Q1%202014.xlsx" TargetMode="External"/><Relationship Id="rId2" Type="http://schemas.microsoft.com/office/2011/relationships/chartColorStyle" Target="colors6.xml"/><Relationship Id="rId1" Type="http://schemas.microsoft.com/office/2011/relationships/chartStyle" Target="style6.xml"/></Relationships>
</file>

<file path=ppt/charts/_rels/chart18.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Health%20care%20Q1%202014.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Retail%20and%20hosp%20Q1%202014.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Colby%20Cesaro\Dropbox%20(WIN)\WIN%20Quarterly%20Reports\Quarterly%20Workforce%20Reports%20Q1%202014\Q1%202014%20Sparkline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Colby%20Cesaro\Dropbox%20(WIN)\WIN%20Quarterly%20Reports\Quarterly%20Workforce%20Reports%20Q1%202014\Quarterly%20Report%20Update%20Tracking%20Document%20Q1%202014.xlsx"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Retail%20and%20hosp%20Q1%202014.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Ag%20Q1%202014.xls"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C:\Users\Colby%20Cesaro\Dropbox%20(WIN)\WIN%20Quarterly%20Reports\Quarterly%20Workforce%20Reports%20Q1%202014\Quarterly%20Report%20Update%20Tracking%20Document%20Q1%202014.xlsx" TargetMode="External"/><Relationship Id="rId2" Type="http://schemas.microsoft.com/office/2011/relationships/chartColorStyle" Target="colors8.xml"/><Relationship Id="rId1" Type="http://schemas.microsoft.com/office/2011/relationships/chartStyle" Target="style8.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Ag%20Q1%202014.xls"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Colby%20Cesaro\Dropbox%20(WIN)\WIN%20Quarterly%20Reports\Region%209%20Quarterly%20Reports\Quarterly%20Workforce%20Reports%20Q1%202014\Region%209-6%20county%20totals\Reg%209%20%20Top%20Jobs%20Q1%202014.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Users\Colby%20Cesaro\Dropbox%20(WIN)\WIN%20Quarterly%20Reports\Region%209%20Quarterly%20Reports\labor%20force%20and%20employment%20data%20w%20charts.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olby%20Cesaro\Dropbox%20(WIN)\WIN%20Quarterly%20Reports\Quarterly%20Workforce%20Reports%20Q1%202014\Quarterly%20Report%20Update%20Tracking%20Document%20Q1%202014.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olby%20Cesaro\Dropbox%20(WIN)\WIN%20Quarterly%20Reports\Quarterly%20Workforce%20Reports%20Q1%202014\Q1%202014%20Sparklines.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skilled%20trades%20Q1%202014.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TriciaWS\Dropbox\WIN%20Quarterly%20Reports\Quarterly%20Workforce%20Reports%20Q1%202014\Quarterly%20Report%20Update%20Tracking%20Document%20Q1%202014.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Colby%20Cesaro\Dropbox%20(WIN)\WIN%20Quarterly%20Reports\Region%209%20Quarterly%20Reports\Quarterly%20Workforce%20Reports%20Q1%202014\Region%209-6%20county%20totals\Reg%209%20%20skilled%20trades%20Q1%202014.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2012</a:t>
            </a:r>
            <a:r>
              <a:rPr lang="en-US" sz="1800" b="1" baseline="0" dirty="0"/>
              <a:t> Completions vs. 2012-2013 Job Demand</a:t>
            </a:r>
          </a:p>
          <a:p>
            <a:pPr>
              <a:defRPr/>
            </a:pPr>
            <a:r>
              <a:rPr lang="en-US" sz="1400" b="1" baseline="0" dirty="0"/>
              <a:t>(demand= number of online job postings)</a:t>
            </a:r>
            <a:endParaRPr lang="en-US" sz="1400" b="1" dirty="0"/>
          </a:p>
        </c:rich>
      </c:tx>
      <c:layout>
        <c:manualLayout>
          <c:xMode val="edge"/>
          <c:yMode val="edge"/>
          <c:x val="0.24136482939632545"/>
          <c:y val="2.541768645551418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744399374320633E-2"/>
          <c:y val="0.24676125129574758"/>
          <c:w val="0.91431957368965244"/>
          <c:h val="0.61348591423957821"/>
        </c:manualLayout>
      </c:layout>
      <c:barChart>
        <c:barDir val="col"/>
        <c:grouping val="clustered"/>
        <c:varyColors val="0"/>
        <c:ser>
          <c:idx val="0"/>
          <c:order val="0"/>
          <c:tx>
            <c:strRef>
              <c:f>Sheet2!$B$15</c:f>
              <c:strCache>
                <c:ptCount val="1"/>
                <c:pt idx="0">
                  <c:v>2012 Degrees and Certificates</c:v>
                </c:pt>
              </c:strCache>
            </c:strRef>
          </c:tx>
          <c:spPr>
            <a:solidFill>
              <a:srgbClr val="004E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Sheet2!$A$16:$A$19</c:f>
              <c:strCache>
                <c:ptCount val="4"/>
                <c:pt idx="0">
                  <c:v>Health Care</c:v>
                </c:pt>
                <c:pt idx="1">
                  <c:v>IT</c:v>
                </c:pt>
                <c:pt idx="2">
                  <c:v>Advanced Manufacturing Skilled Trades</c:v>
                </c:pt>
                <c:pt idx="3">
                  <c:v>Advanced Manufacturing Engineers and Designers</c:v>
                </c:pt>
              </c:strCache>
            </c:strRef>
          </c:cat>
          <c:val>
            <c:numRef>
              <c:f>Sheet2!$B$16:$B$19</c:f>
              <c:numCache>
                <c:formatCode>#,##0</c:formatCode>
                <c:ptCount val="4"/>
                <c:pt idx="0">
                  <c:v>35608</c:v>
                </c:pt>
                <c:pt idx="1">
                  <c:v>5303</c:v>
                </c:pt>
                <c:pt idx="2">
                  <c:v>4118</c:v>
                </c:pt>
                <c:pt idx="3">
                  <c:v>11592</c:v>
                </c:pt>
              </c:numCache>
            </c:numRef>
          </c:val>
        </c:ser>
        <c:ser>
          <c:idx val="1"/>
          <c:order val="1"/>
          <c:tx>
            <c:strRef>
              <c:f>Sheet2!$C$15</c:f>
              <c:strCache>
                <c:ptCount val="1"/>
                <c:pt idx="0">
                  <c:v>2012-2013 Demand
(Jan 2012-June 2013)</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Sheet2!$A$16:$A$19</c:f>
              <c:strCache>
                <c:ptCount val="4"/>
                <c:pt idx="0">
                  <c:v>Health Care</c:v>
                </c:pt>
                <c:pt idx="1">
                  <c:v>IT</c:v>
                </c:pt>
                <c:pt idx="2">
                  <c:v>Advanced Manufacturing Skilled Trades</c:v>
                </c:pt>
                <c:pt idx="3">
                  <c:v>Advanced Manufacturing Engineers and Designers</c:v>
                </c:pt>
              </c:strCache>
            </c:strRef>
          </c:cat>
          <c:val>
            <c:numRef>
              <c:f>Sheet2!$C$16:$C$19</c:f>
              <c:numCache>
                <c:formatCode>#,##0</c:formatCode>
                <c:ptCount val="4"/>
                <c:pt idx="0">
                  <c:v>85685</c:v>
                </c:pt>
                <c:pt idx="1">
                  <c:v>79328</c:v>
                </c:pt>
                <c:pt idx="2">
                  <c:v>31865</c:v>
                </c:pt>
                <c:pt idx="3">
                  <c:v>49945</c:v>
                </c:pt>
              </c:numCache>
            </c:numRef>
          </c:val>
        </c:ser>
        <c:dLbls>
          <c:showLegendKey val="0"/>
          <c:showVal val="0"/>
          <c:showCatName val="0"/>
          <c:showSerName val="0"/>
          <c:showPercent val="0"/>
          <c:showBubbleSize val="0"/>
        </c:dLbls>
        <c:gapWidth val="109"/>
        <c:overlap val="-27"/>
        <c:axId val="230390768"/>
        <c:axId val="230391160"/>
      </c:barChart>
      <c:catAx>
        <c:axId val="23039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30391160"/>
        <c:crosses val="autoZero"/>
        <c:auto val="1"/>
        <c:lblAlgn val="ctr"/>
        <c:lblOffset val="100"/>
        <c:noMultiLvlLbl val="0"/>
      </c:catAx>
      <c:valAx>
        <c:axId val="2303911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390768"/>
        <c:crosses val="autoZero"/>
        <c:crossBetween val="between"/>
      </c:valAx>
      <c:spPr>
        <a:noFill/>
        <a:ln>
          <a:noFill/>
        </a:ln>
        <a:effectLst/>
      </c:spPr>
    </c:plotArea>
    <c:legend>
      <c:legendPos val="b"/>
      <c:layout>
        <c:manualLayout>
          <c:xMode val="edge"/>
          <c:yMode val="edge"/>
          <c:x val="0.18107054799968186"/>
          <c:y val="0.90796605653720153"/>
          <c:w val="0.63617540231713465"/>
          <c:h val="8.9294131733168219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solidFill>
                  <a:srgbClr val="004A61"/>
                </a:solidFill>
              </a:rPr>
              <a:t>Engineers</a:t>
            </a:r>
            <a:r>
              <a:rPr lang="en-US" sz="2800" baseline="0" dirty="0" smtClean="0">
                <a:solidFill>
                  <a:srgbClr val="004A61"/>
                </a:solidFill>
              </a:rPr>
              <a:t> and Designers </a:t>
            </a:r>
            <a:r>
              <a:rPr lang="en-US" sz="2800" baseline="0" dirty="0">
                <a:solidFill>
                  <a:srgbClr val="004A61"/>
                </a:solidFill>
              </a:rPr>
              <a:t>T</a:t>
            </a:r>
            <a:r>
              <a:rPr lang="en-US" sz="2800" dirty="0">
                <a:solidFill>
                  <a:srgbClr val="004A61"/>
                </a:solidFill>
              </a:rPr>
              <a:t>op Postings</a:t>
            </a:r>
          </a:p>
        </c:rich>
      </c:tx>
      <c:layout>
        <c:manualLayout>
          <c:xMode val="edge"/>
          <c:yMode val="edge"/>
          <c:x val="0.13899122807017544"/>
          <c:y val="9.5921397983146845E-4"/>
        </c:manualLayout>
      </c:layout>
      <c:overlay val="0"/>
    </c:title>
    <c:autoTitleDeleted val="0"/>
    <c:plotArea>
      <c:layout>
        <c:manualLayout>
          <c:layoutTarget val="inner"/>
          <c:xMode val="edge"/>
          <c:yMode val="edge"/>
          <c:x val="0.41214140995533455"/>
          <c:y val="9.2345455173366481E-2"/>
          <c:w val="0.41300554760200431"/>
          <c:h val="0.88068684826558841"/>
        </c:manualLayout>
      </c:layout>
      <c:barChart>
        <c:barDir val="bar"/>
        <c:grouping val="clustered"/>
        <c:varyColors val="0"/>
        <c:ser>
          <c:idx val="0"/>
          <c:order val="0"/>
          <c:spPr>
            <a:solidFill>
              <a:schemeClr val="accent5">
                <a:lumMod val="5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Data!$B$2:$B$16</c:f>
              <c:strCache>
                <c:ptCount val="15"/>
                <c:pt idx="0">
                  <c:v>Electrical Engineers</c:v>
                </c:pt>
                <c:pt idx="1">
                  <c:v>Mechanical Engineers</c:v>
                </c:pt>
                <c:pt idx="2">
                  <c:v>Civil Engineers</c:v>
                </c:pt>
                <c:pt idx="3">
                  <c:v>Manufacturing Engineers</c:v>
                </c:pt>
                <c:pt idx="4">
                  <c:v>Industrial Engineers</c:v>
                </c:pt>
                <c:pt idx="5">
                  <c:v>Environmental Engineers</c:v>
                </c:pt>
                <c:pt idx="6">
                  <c:v>Commercial And Industrial Designers</c:v>
                </c:pt>
                <c:pt idx="7">
                  <c:v>Validation Engineers</c:v>
                </c:pt>
                <c:pt idx="8">
                  <c:v>Materials Engineers</c:v>
                </c:pt>
                <c:pt idx="9">
                  <c:v>Engineers, All Other</c:v>
                </c:pt>
                <c:pt idx="10">
                  <c:v>Mechanical Drafters</c:v>
                </c:pt>
                <c:pt idx="11">
                  <c:v>Engineering Technicians, Except Drafters, All Other</c:v>
                </c:pt>
                <c:pt idx="12">
                  <c:v>Architects, Except Landscape And Naval</c:v>
                </c:pt>
                <c:pt idx="13">
                  <c:v>Electronics Engineers, Except Computer</c:v>
                </c:pt>
                <c:pt idx="14">
                  <c:v>Industrial Safety And Health Engineers</c:v>
                </c:pt>
              </c:strCache>
            </c:strRef>
          </c:cat>
          <c:val>
            <c:numRef>
              <c:f>Data!$C$2:$C$16</c:f>
              <c:numCache>
                <c:formatCode>#,##0</c:formatCode>
                <c:ptCount val="15"/>
                <c:pt idx="0">
                  <c:v>150</c:v>
                </c:pt>
                <c:pt idx="1">
                  <c:v>121</c:v>
                </c:pt>
                <c:pt idx="2">
                  <c:v>70</c:v>
                </c:pt>
                <c:pt idx="3">
                  <c:v>60</c:v>
                </c:pt>
                <c:pt idx="4">
                  <c:v>54</c:v>
                </c:pt>
                <c:pt idx="5">
                  <c:v>34</c:v>
                </c:pt>
                <c:pt idx="6">
                  <c:v>32</c:v>
                </c:pt>
                <c:pt idx="7">
                  <c:v>29</c:v>
                </c:pt>
                <c:pt idx="8">
                  <c:v>22</c:v>
                </c:pt>
                <c:pt idx="9">
                  <c:v>22</c:v>
                </c:pt>
                <c:pt idx="10">
                  <c:v>18</c:v>
                </c:pt>
                <c:pt idx="11">
                  <c:v>16</c:v>
                </c:pt>
                <c:pt idx="12">
                  <c:v>13</c:v>
                </c:pt>
                <c:pt idx="13">
                  <c:v>12</c:v>
                </c:pt>
                <c:pt idx="14">
                  <c:v>11</c:v>
                </c:pt>
              </c:numCache>
            </c:numRef>
          </c:val>
        </c:ser>
        <c:dLbls>
          <c:showLegendKey val="0"/>
          <c:showVal val="0"/>
          <c:showCatName val="0"/>
          <c:showSerName val="0"/>
          <c:showPercent val="0"/>
          <c:showBubbleSize val="0"/>
        </c:dLbls>
        <c:gapWidth val="100"/>
        <c:axId val="228784024"/>
        <c:axId val="228788336"/>
      </c:barChart>
      <c:catAx>
        <c:axId val="228784024"/>
        <c:scaling>
          <c:orientation val="maxMin"/>
        </c:scaling>
        <c:delete val="0"/>
        <c:axPos val="l"/>
        <c:numFmt formatCode="General" sourceLinked="0"/>
        <c:majorTickMark val="out"/>
        <c:minorTickMark val="none"/>
        <c:tickLblPos val="nextTo"/>
        <c:txPr>
          <a:bodyPr/>
          <a:lstStyle/>
          <a:p>
            <a:pPr>
              <a:defRPr sz="1400"/>
            </a:pPr>
            <a:endParaRPr lang="en-US"/>
          </a:p>
        </c:txPr>
        <c:crossAx val="228788336"/>
        <c:crosses val="autoZero"/>
        <c:auto val="1"/>
        <c:lblAlgn val="ctr"/>
        <c:lblOffset val="100"/>
        <c:noMultiLvlLbl val="0"/>
      </c:catAx>
      <c:valAx>
        <c:axId val="228788336"/>
        <c:scaling>
          <c:orientation val="minMax"/>
        </c:scaling>
        <c:delete val="1"/>
        <c:axPos val="t"/>
        <c:numFmt formatCode="#,##0" sourceLinked="1"/>
        <c:majorTickMark val="out"/>
        <c:minorTickMark val="none"/>
        <c:tickLblPos val="nextTo"/>
        <c:crossAx val="228784024"/>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rot="0" vert="horz"/>
          <a:lstStyle/>
          <a:p>
            <a:pPr algn="ctr" rtl="0">
              <a:defRPr lang="en-US" sz="2000" b="0" i="0" u="none" strike="noStrike" kern="1200" spc="0" baseline="0">
                <a:solidFill>
                  <a:prstClr val="black">
                    <a:lumMod val="65000"/>
                    <a:lumOff val="35000"/>
                  </a:prstClr>
                </a:solidFill>
                <a:effectLst/>
                <a:latin typeface="+mn-lt"/>
                <a:ea typeface="+mn-ea"/>
                <a:cs typeface="+mn-cs"/>
              </a:defRPr>
            </a:pPr>
            <a:r>
              <a:rPr lang="en-US" sz="2000" b="0" i="0" u="none" strike="noStrike" kern="1200" spc="0" baseline="0">
                <a:solidFill>
                  <a:prstClr val="black">
                    <a:lumMod val="65000"/>
                    <a:lumOff val="35000"/>
                  </a:prstClr>
                </a:solidFill>
                <a:effectLst/>
                <a:latin typeface="+mn-lt"/>
                <a:ea typeface="+mn-ea"/>
                <a:cs typeface="+mn-cs"/>
              </a:rPr>
              <a:t>Engineers and Designers Job Postings (Jan-Mar 2014) </a:t>
            </a:r>
          </a:p>
        </c:rich>
      </c:tx>
      <c:layout/>
      <c:overlay val="0"/>
    </c:title>
    <c:autoTitleDeleted val="0"/>
    <c:plotArea>
      <c:layout/>
      <c:lineChart>
        <c:grouping val="standard"/>
        <c:varyColors val="0"/>
        <c:ser>
          <c:idx val="0"/>
          <c:order val="0"/>
          <c:spPr>
            <a:ln w="57150">
              <a:solidFill>
                <a:srgbClr val="004E61"/>
              </a:solidFill>
            </a:ln>
          </c:spPr>
          <c:marker>
            <c:symbol val="none"/>
          </c:marker>
          <c:dLbls>
            <c:dLbl>
              <c:idx val="0"/>
              <c:layout>
                <c:manualLayout>
                  <c:x val="1.5357288526811588E-3"/>
                  <c:y val="1.98412698412698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357288526811588E-3"/>
                  <c:y val="-2.777777777777777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1.58730158730158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0714577053623177E-3"/>
                  <c:y val="1.19047619047619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1.5357288526810463E-3"/>
                  <c:y val="1.190476190476190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lgn="ctr">
                  <a:defRPr lang="en-US" sz="1400" b="0" i="0" u="none" strike="noStrike" kern="1200" baseline="0">
                    <a:solidFill>
                      <a:prstClr val="black">
                        <a:lumMod val="75000"/>
                        <a:lumOff val="25000"/>
                      </a:prst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Engineers!$L$219:$X$219</c:f>
              <c:strCache>
                <c:ptCount val="13"/>
                <c:pt idx="0">
                  <c:v>Q1 2011</c:v>
                </c:pt>
                <c:pt idx="1">
                  <c:v>Q2 2011</c:v>
                </c:pt>
                <c:pt idx="2">
                  <c:v>Q3 2011</c:v>
                </c:pt>
                <c:pt idx="3">
                  <c:v>Q4 2011</c:v>
                </c:pt>
                <c:pt idx="4">
                  <c:v>Q1 2012</c:v>
                </c:pt>
                <c:pt idx="5">
                  <c:v>Q2 2012</c:v>
                </c:pt>
                <c:pt idx="6">
                  <c:v>Q3 2012</c:v>
                </c:pt>
                <c:pt idx="7">
                  <c:v>Q4 2012</c:v>
                </c:pt>
                <c:pt idx="8">
                  <c:v>Q1 2013</c:v>
                </c:pt>
                <c:pt idx="9">
                  <c:v>Q2 2013</c:v>
                </c:pt>
                <c:pt idx="10">
                  <c:v>Q3 2013</c:v>
                </c:pt>
                <c:pt idx="11">
                  <c:v>Q4 2013</c:v>
                </c:pt>
                <c:pt idx="12">
                  <c:v>Q1 2014</c:v>
                </c:pt>
              </c:strCache>
            </c:strRef>
          </c:cat>
          <c:val>
            <c:numRef>
              <c:f>Engineers!$L$220:$X$220</c:f>
              <c:numCache>
                <c:formatCode>#,##0</c:formatCode>
                <c:ptCount val="13"/>
                <c:pt idx="0">
                  <c:v>540</c:v>
                </c:pt>
                <c:pt idx="1">
                  <c:v>574</c:v>
                </c:pt>
                <c:pt idx="2">
                  <c:v>548</c:v>
                </c:pt>
                <c:pt idx="3">
                  <c:v>328</c:v>
                </c:pt>
                <c:pt idx="4">
                  <c:v>552</c:v>
                </c:pt>
                <c:pt idx="5">
                  <c:v>785</c:v>
                </c:pt>
                <c:pt idx="6">
                  <c:v>620</c:v>
                </c:pt>
                <c:pt idx="7">
                  <c:v>493</c:v>
                </c:pt>
                <c:pt idx="8">
                  <c:v>526</c:v>
                </c:pt>
                <c:pt idx="9">
                  <c:v>595</c:v>
                </c:pt>
                <c:pt idx="10">
                  <c:v>912</c:v>
                </c:pt>
                <c:pt idx="11">
                  <c:v>684</c:v>
                </c:pt>
                <c:pt idx="12">
                  <c:v>766</c:v>
                </c:pt>
              </c:numCache>
            </c:numRef>
          </c:val>
          <c:smooth val="0"/>
        </c:ser>
        <c:dLbls>
          <c:showLegendKey val="0"/>
          <c:showVal val="0"/>
          <c:showCatName val="0"/>
          <c:showSerName val="0"/>
          <c:showPercent val="0"/>
          <c:showBubbleSize val="0"/>
        </c:dLbls>
        <c:smooth val="0"/>
        <c:axId val="228782848"/>
        <c:axId val="228783240"/>
      </c:lineChart>
      <c:catAx>
        <c:axId val="228782848"/>
        <c:scaling>
          <c:orientation val="minMax"/>
        </c:scaling>
        <c:delete val="0"/>
        <c:axPos val="b"/>
        <c:numFmt formatCode="General" sourceLinked="1"/>
        <c:majorTickMark val="none"/>
        <c:minorTickMark val="none"/>
        <c:tickLblPos val="nextTo"/>
        <c:txPr>
          <a:bodyPr rot="-60000000" vert="horz"/>
          <a:lstStyle/>
          <a:p>
            <a:pPr algn="ctr">
              <a:defRPr lang="en-US" sz="1400" b="0" i="0" u="none" strike="noStrike" kern="1200" baseline="0">
                <a:solidFill>
                  <a:prstClr val="black">
                    <a:lumMod val="65000"/>
                    <a:lumOff val="35000"/>
                  </a:prstClr>
                </a:solidFill>
                <a:latin typeface="+mn-lt"/>
                <a:ea typeface="+mn-ea"/>
                <a:cs typeface="+mn-cs"/>
              </a:defRPr>
            </a:pPr>
            <a:endParaRPr lang="en-US"/>
          </a:p>
        </c:txPr>
        <c:crossAx val="228783240"/>
        <c:crosses val="autoZero"/>
        <c:auto val="1"/>
        <c:lblAlgn val="ctr"/>
        <c:lblOffset val="100"/>
        <c:noMultiLvlLbl val="0"/>
      </c:catAx>
      <c:valAx>
        <c:axId val="228783240"/>
        <c:scaling>
          <c:orientation val="minMax"/>
        </c:scaling>
        <c:delete val="0"/>
        <c:axPos val="l"/>
        <c:numFmt formatCode="#,##0" sourceLinked="1"/>
        <c:majorTickMark val="none"/>
        <c:minorTickMark val="none"/>
        <c:tickLblPos val="nextTo"/>
        <c:txPr>
          <a:bodyPr rot="-60000000" vert="horz"/>
          <a:lstStyle/>
          <a:p>
            <a:pPr algn="ctr">
              <a:defRPr lang="en-US" sz="1400" b="0" i="0" u="none" strike="noStrike" kern="1200" baseline="0">
                <a:solidFill>
                  <a:prstClr val="black">
                    <a:lumMod val="65000"/>
                    <a:lumOff val="35000"/>
                  </a:prstClr>
                </a:solidFill>
                <a:latin typeface="+mn-lt"/>
                <a:ea typeface="+mn-ea"/>
                <a:cs typeface="+mn-cs"/>
              </a:defRPr>
            </a:pPr>
            <a:endParaRPr lang="en-US"/>
          </a:p>
        </c:txPr>
        <c:crossAx val="2287828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438225627202E-2"/>
          <c:y val="3.0542223888680581E-2"/>
          <c:w val="0.93948020718967029"/>
          <c:h val="0.45787526559180103"/>
        </c:manualLayout>
      </c:layout>
      <c:barChart>
        <c:barDir val="col"/>
        <c:grouping val="percentStacked"/>
        <c:varyColors val="0"/>
        <c:ser>
          <c:idx val="0"/>
          <c:order val="0"/>
          <c:tx>
            <c:strRef>
              <c:f>Sheet1!$H$1</c:f>
              <c:strCache>
                <c:ptCount val="1"/>
                <c:pt idx="0">
                  <c:v>% Requiring H.S.Diploma or Less</c:v>
                </c:pt>
              </c:strCache>
            </c:strRef>
          </c:tx>
          <c:spPr>
            <a:solidFill>
              <a:srgbClr val="004A61"/>
            </a:solidFill>
            <a:ln w="25400">
              <a:noFill/>
            </a:ln>
          </c:spPr>
          <c:invertIfNegative val="0"/>
          <c:dLbls>
            <c:dLbl>
              <c:idx val="0"/>
              <c:layout>
                <c:manualLayout>
                  <c:x val="4.7528517110266011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5842839036755386E-3"/>
                  <c:y val="-6.3011972274732196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3.1505986137366097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58555133079732E-2"/>
                  <c:y val="1.89035916824196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Electrical Engineers</c:v>
                </c:pt>
                <c:pt idx="1">
                  <c:v>Mechanical Engineers</c:v>
                </c:pt>
                <c:pt idx="2">
                  <c:v>Civil Engineers</c:v>
                </c:pt>
                <c:pt idx="3">
                  <c:v>Manufacturing Engineers</c:v>
                </c:pt>
                <c:pt idx="4">
                  <c:v>Industrial Engineers</c:v>
                </c:pt>
                <c:pt idx="5">
                  <c:v>Environmental Engineers</c:v>
                </c:pt>
                <c:pt idx="6">
                  <c:v>Commercial And Industrial Designers</c:v>
                </c:pt>
                <c:pt idx="7">
                  <c:v>Validation Engineers</c:v>
                </c:pt>
                <c:pt idx="8">
                  <c:v>Materials Engineers</c:v>
                </c:pt>
                <c:pt idx="9">
                  <c:v>Engineers, All Other</c:v>
                </c:pt>
              </c:strCache>
            </c:strRef>
          </c:cat>
          <c:val>
            <c:numRef>
              <c:f>Sheet1!$H$2:$H$11</c:f>
              <c:numCache>
                <c:formatCode>0%</c:formatCode>
                <c:ptCount val="10"/>
                <c:pt idx="0">
                  <c:v>0.03</c:v>
                </c:pt>
                <c:pt idx="1">
                  <c:v>0.04</c:v>
                </c:pt>
                <c:pt idx="2">
                  <c:v>0.04</c:v>
                </c:pt>
                <c:pt idx="3">
                  <c:v>0</c:v>
                </c:pt>
                <c:pt idx="4">
                  <c:v>0.06</c:v>
                </c:pt>
                <c:pt idx="5">
                  <c:v>0.05</c:v>
                </c:pt>
                <c:pt idx="6">
                  <c:v>0.15</c:v>
                </c:pt>
                <c:pt idx="7">
                  <c:v>0</c:v>
                </c:pt>
                <c:pt idx="8">
                  <c:v>0.08</c:v>
                </c:pt>
                <c:pt idx="9">
                  <c:v>0</c:v>
                </c:pt>
              </c:numCache>
            </c:numRef>
          </c:val>
        </c:ser>
        <c:ser>
          <c:idx val="1"/>
          <c:order val="1"/>
          <c:tx>
            <c:strRef>
              <c:f>Sheet1!$I$1</c:f>
              <c:strCache>
                <c:ptCount val="1"/>
                <c:pt idx="0">
                  <c:v>% Requiring Some College or Associate's Degree</c:v>
                </c:pt>
              </c:strCache>
            </c:strRef>
          </c:tx>
          <c:spPr>
            <a:solidFill>
              <a:srgbClr val="F68026"/>
            </a:solidFill>
            <a:ln w="25400">
              <a:noFill/>
            </a:ln>
          </c:spPr>
          <c:invertIfNegative val="0"/>
          <c:dLbls>
            <c:dLbl>
              <c:idx val="5"/>
              <c:layout>
                <c:manualLayout>
                  <c:x val="-3.1685678073510772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delete val="1"/>
              <c:extLst>
                <c:ext xmlns:c15="http://schemas.microsoft.com/office/drawing/2012/chart" uri="{CE6537A1-D6FC-4f65-9D91-7224C49458BB}"/>
              </c:extLst>
            </c:dLbl>
            <c:dLbl>
              <c:idx val="8"/>
              <c:layout>
                <c:manualLayout>
                  <c:x val="-1.1617947748763492E-16"/>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Electrical Engineers</c:v>
                </c:pt>
                <c:pt idx="1">
                  <c:v>Mechanical Engineers</c:v>
                </c:pt>
                <c:pt idx="2">
                  <c:v>Civil Engineers</c:v>
                </c:pt>
                <c:pt idx="3">
                  <c:v>Manufacturing Engineers</c:v>
                </c:pt>
                <c:pt idx="4">
                  <c:v>Industrial Engineers</c:v>
                </c:pt>
                <c:pt idx="5">
                  <c:v>Environmental Engineers</c:v>
                </c:pt>
                <c:pt idx="6">
                  <c:v>Commercial And Industrial Designers</c:v>
                </c:pt>
                <c:pt idx="7">
                  <c:v>Validation Engineers</c:v>
                </c:pt>
                <c:pt idx="8">
                  <c:v>Materials Engineers</c:v>
                </c:pt>
                <c:pt idx="9">
                  <c:v>Engineers, All Other</c:v>
                </c:pt>
              </c:strCache>
            </c:strRef>
          </c:cat>
          <c:val>
            <c:numRef>
              <c:f>Sheet1!$I$2:$I$11</c:f>
              <c:numCache>
                <c:formatCode>0%</c:formatCode>
                <c:ptCount val="10"/>
                <c:pt idx="0">
                  <c:v>0.19</c:v>
                </c:pt>
                <c:pt idx="1">
                  <c:v>0.24</c:v>
                </c:pt>
                <c:pt idx="2">
                  <c:v>0.13</c:v>
                </c:pt>
                <c:pt idx="3">
                  <c:v>0</c:v>
                </c:pt>
                <c:pt idx="4">
                  <c:v>0.22</c:v>
                </c:pt>
                <c:pt idx="5">
                  <c:v>0.11</c:v>
                </c:pt>
                <c:pt idx="6">
                  <c:v>0.34</c:v>
                </c:pt>
                <c:pt idx="7">
                  <c:v>0</c:v>
                </c:pt>
                <c:pt idx="8">
                  <c:v>0.21</c:v>
                </c:pt>
                <c:pt idx="9">
                  <c:v>0</c:v>
                </c:pt>
              </c:numCache>
            </c:numRef>
          </c:val>
        </c:ser>
        <c:ser>
          <c:idx val="2"/>
          <c:order val="2"/>
          <c:tx>
            <c:strRef>
              <c:f>Sheet1!$J$1</c:f>
              <c:strCache>
                <c:ptCount val="1"/>
                <c:pt idx="0">
                  <c:v>% Requiring a Bachelor's or Higher</c:v>
                </c:pt>
              </c:strCache>
            </c:strRef>
          </c:tx>
          <c:spPr>
            <a:solidFill>
              <a:schemeClr val="bg1">
                <a:lumMod val="5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Electrical Engineers</c:v>
                </c:pt>
                <c:pt idx="1">
                  <c:v>Mechanical Engineers</c:v>
                </c:pt>
                <c:pt idx="2">
                  <c:v>Civil Engineers</c:v>
                </c:pt>
                <c:pt idx="3">
                  <c:v>Manufacturing Engineers</c:v>
                </c:pt>
                <c:pt idx="4">
                  <c:v>Industrial Engineers</c:v>
                </c:pt>
                <c:pt idx="5">
                  <c:v>Environmental Engineers</c:v>
                </c:pt>
                <c:pt idx="6">
                  <c:v>Commercial And Industrial Designers</c:v>
                </c:pt>
                <c:pt idx="7">
                  <c:v>Validation Engineers</c:v>
                </c:pt>
                <c:pt idx="8">
                  <c:v>Materials Engineers</c:v>
                </c:pt>
                <c:pt idx="9">
                  <c:v>Engineers, All Other</c:v>
                </c:pt>
              </c:strCache>
            </c:strRef>
          </c:cat>
          <c:val>
            <c:numRef>
              <c:f>Sheet1!$J$2:$J$11</c:f>
              <c:numCache>
                <c:formatCode>0%</c:formatCode>
                <c:ptCount val="10"/>
                <c:pt idx="0">
                  <c:v>0.77</c:v>
                </c:pt>
                <c:pt idx="1">
                  <c:v>0.71</c:v>
                </c:pt>
                <c:pt idx="2">
                  <c:v>0.83</c:v>
                </c:pt>
                <c:pt idx="3">
                  <c:v>0</c:v>
                </c:pt>
                <c:pt idx="4">
                  <c:v>0.73</c:v>
                </c:pt>
                <c:pt idx="5">
                  <c:v>0.84</c:v>
                </c:pt>
                <c:pt idx="6">
                  <c:v>0.51</c:v>
                </c:pt>
                <c:pt idx="7">
                  <c:v>0</c:v>
                </c:pt>
                <c:pt idx="8">
                  <c:v>0.71</c:v>
                </c:pt>
                <c:pt idx="9">
                  <c:v>0</c:v>
                </c:pt>
              </c:numCache>
            </c:numRef>
          </c:val>
        </c:ser>
        <c:dLbls>
          <c:showLegendKey val="0"/>
          <c:showVal val="0"/>
          <c:showCatName val="0"/>
          <c:showSerName val="0"/>
          <c:showPercent val="0"/>
          <c:showBubbleSize val="0"/>
        </c:dLbls>
        <c:gapWidth val="100"/>
        <c:overlap val="100"/>
        <c:axId val="550363200"/>
        <c:axId val="550362416"/>
      </c:barChart>
      <c:catAx>
        <c:axId val="55036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550362416"/>
        <c:crosses val="autoZero"/>
        <c:auto val="1"/>
        <c:lblAlgn val="ctr"/>
        <c:lblOffset val="100"/>
        <c:noMultiLvlLbl val="0"/>
      </c:catAx>
      <c:valAx>
        <c:axId val="550362416"/>
        <c:scaling>
          <c:orientation val="minMax"/>
        </c:scaling>
        <c:delete val="0"/>
        <c:axPos val="l"/>
        <c:numFmt formatCode="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0363200"/>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solidFill>
                  <a:srgbClr val="004A61"/>
                </a:solidFill>
              </a:rPr>
              <a:t>Information Technology </a:t>
            </a:r>
            <a:r>
              <a:rPr lang="en-US" sz="2800" baseline="0" dirty="0">
                <a:solidFill>
                  <a:srgbClr val="004A61"/>
                </a:solidFill>
              </a:rPr>
              <a:t>T</a:t>
            </a:r>
            <a:r>
              <a:rPr lang="en-US" sz="2800" dirty="0">
                <a:solidFill>
                  <a:srgbClr val="004A61"/>
                </a:solidFill>
              </a:rPr>
              <a:t>op Postings</a:t>
            </a:r>
          </a:p>
        </c:rich>
      </c:tx>
      <c:layout>
        <c:manualLayout>
          <c:xMode val="edge"/>
          <c:yMode val="edge"/>
          <c:x val="0.20683825705997277"/>
          <c:y val="9.5921397983146845E-4"/>
        </c:manualLayout>
      </c:layout>
      <c:overlay val="0"/>
    </c:title>
    <c:autoTitleDeleted val="0"/>
    <c:plotArea>
      <c:layout>
        <c:manualLayout>
          <c:layoutTarget val="inner"/>
          <c:xMode val="edge"/>
          <c:yMode val="edge"/>
          <c:x val="0.44060574665008978"/>
          <c:y val="0.10111738499792788"/>
          <c:w val="0.42781530598148915"/>
          <c:h val="0.88068684826558841"/>
        </c:manualLayout>
      </c:layout>
      <c:barChart>
        <c:barDir val="bar"/>
        <c:grouping val="clustered"/>
        <c:varyColors val="0"/>
        <c:ser>
          <c:idx val="0"/>
          <c:order val="0"/>
          <c:spPr>
            <a:solidFill>
              <a:schemeClr val="accent5">
                <a:lumMod val="5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Data!$B$2:$B$16</c:f>
              <c:strCache>
                <c:ptCount val="15"/>
                <c:pt idx="0">
                  <c:v>Software Developers, Applications</c:v>
                </c:pt>
                <c:pt idx="1">
                  <c:v>Computer User Support Specialists</c:v>
                </c:pt>
                <c:pt idx="2">
                  <c:v>Computer Systems Analysts</c:v>
                </c:pt>
                <c:pt idx="3">
                  <c:v>Computer Programmers</c:v>
                </c:pt>
                <c:pt idx="4">
                  <c:v>Web Developers</c:v>
                </c:pt>
                <c:pt idx="5">
                  <c:v>Network And Computer Systems Administrators</c:v>
                </c:pt>
                <c:pt idx="6">
                  <c:v>Software Quality Assurance Engineers And Testers</c:v>
                </c:pt>
                <c:pt idx="7">
                  <c:v>Database Administrators</c:v>
                </c:pt>
                <c:pt idx="8">
                  <c:v>Computer And Information Systems Managers</c:v>
                </c:pt>
                <c:pt idx="9">
                  <c:v>Computer Systems Engineers/Architects</c:v>
                </c:pt>
                <c:pt idx="10">
                  <c:v>Data Warehousing Specialists</c:v>
                </c:pt>
                <c:pt idx="11">
                  <c:v>Information Technology Project Managers</c:v>
                </c:pt>
                <c:pt idx="12">
                  <c:v>Computer And Information Research Scientists</c:v>
                </c:pt>
                <c:pt idx="13">
                  <c:v>Information Security Analysts</c:v>
                </c:pt>
                <c:pt idx="14">
                  <c:v>Document Management Specialists</c:v>
                </c:pt>
              </c:strCache>
            </c:strRef>
          </c:cat>
          <c:val>
            <c:numRef>
              <c:f>Data!$C$2:$C$16</c:f>
              <c:numCache>
                <c:formatCode>#,##0</c:formatCode>
                <c:ptCount val="15"/>
                <c:pt idx="0">
                  <c:v>450</c:v>
                </c:pt>
                <c:pt idx="1">
                  <c:v>162</c:v>
                </c:pt>
                <c:pt idx="2">
                  <c:v>152</c:v>
                </c:pt>
                <c:pt idx="3">
                  <c:v>106</c:v>
                </c:pt>
                <c:pt idx="4">
                  <c:v>103</c:v>
                </c:pt>
                <c:pt idx="5">
                  <c:v>74</c:v>
                </c:pt>
                <c:pt idx="6">
                  <c:v>55</c:v>
                </c:pt>
                <c:pt idx="7">
                  <c:v>51</c:v>
                </c:pt>
                <c:pt idx="8">
                  <c:v>42</c:v>
                </c:pt>
                <c:pt idx="9">
                  <c:v>29</c:v>
                </c:pt>
                <c:pt idx="10">
                  <c:v>24</c:v>
                </c:pt>
                <c:pt idx="11">
                  <c:v>24</c:v>
                </c:pt>
                <c:pt idx="12">
                  <c:v>20</c:v>
                </c:pt>
                <c:pt idx="13">
                  <c:v>18</c:v>
                </c:pt>
                <c:pt idx="14">
                  <c:v>18</c:v>
                </c:pt>
              </c:numCache>
            </c:numRef>
          </c:val>
        </c:ser>
        <c:dLbls>
          <c:showLegendKey val="0"/>
          <c:showVal val="0"/>
          <c:showCatName val="0"/>
          <c:showSerName val="0"/>
          <c:showPercent val="0"/>
          <c:showBubbleSize val="0"/>
        </c:dLbls>
        <c:gapWidth val="100"/>
        <c:axId val="228788728"/>
        <c:axId val="228786768"/>
      </c:barChart>
      <c:catAx>
        <c:axId val="228788728"/>
        <c:scaling>
          <c:orientation val="maxMin"/>
        </c:scaling>
        <c:delete val="0"/>
        <c:axPos val="l"/>
        <c:numFmt formatCode="General" sourceLinked="0"/>
        <c:majorTickMark val="out"/>
        <c:minorTickMark val="none"/>
        <c:tickLblPos val="nextTo"/>
        <c:txPr>
          <a:bodyPr/>
          <a:lstStyle/>
          <a:p>
            <a:pPr>
              <a:defRPr sz="1400"/>
            </a:pPr>
            <a:endParaRPr lang="en-US"/>
          </a:p>
        </c:txPr>
        <c:crossAx val="228786768"/>
        <c:crosses val="autoZero"/>
        <c:auto val="1"/>
        <c:lblAlgn val="ctr"/>
        <c:lblOffset val="100"/>
        <c:noMultiLvlLbl val="0"/>
      </c:catAx>
      <c:valAx>
        <c:axId val="228786768"/>
        <c:scaling>
          <c:orientation val="minMax"/>
        </c:scaling>
        <c:delete val="1"/>
        <c:axPos val="t"/>
        <c:numFmt formatCode="#,##0" sourceLinked="1"/>
        <c:majorTickMark val="out"/>
        <c:minorTickMark val="none"/>
        <c:tickLblPos val="nextTo"/>
        <c:crossAx val="228788728"/>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Information Technology Job Postings (Jan-Mar 2014)</a:t>
            </a:r>
            <a:endParaRPr lang="en-US">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7150" cap="rnd">
              <a:solidFill>
                <a:srgbClr val="004A61"/>
              </a:solidFill>
              <a:round/>
            </a:ln>
            <a:effectLst/>
          </c:spPr>
          <c:marker>
            <c:symbol val="none"/>
          </c:marker>
          <c:dLbls>
            <c:dLbl>
              <c:idx val="9"/>
              <c:layout>
                <c:manualLayout>
                  <c:x val="-4.3885121998639059E-2"/>
                  <c:y val="-7.132097817041162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IT!$L$219:$X$219</c:f>
              <c:strCache>
                <c:ptCount val="13"/>
                <c:pt idx="0">
                  <c:v>Q1 2011</c:v>
                </c:pt>
                <c:pt idx="1">
                  <c:v>Q2 2011</c:v>
                </c:pt>
                <c:pt idx="2">
                  <c:v>Q3 2011</c:v>
                </c:pt>
                <c:pt idx="3">
                  <c:v>Q4 2011</c:v>
                </c:pt>
                <c:pt idx="4">
                  <c:v>Q1 2012</c:v>
                </c:pt>
                <c:pt idx="5">
                  <c:v>Q2 2012</c:v>
                </c:pt>
                <c:pt idx="6">
                  <c:v>Q3 2012</c:v>
                </c:pt>
                <c:pt idx="7">
                  <c:v>Q4 2012</c:v>
                </c:pt>
                <c:pt idx="8">
                  <c:v>Q1 2013</c:v>
                </c:pt>
                <c:pt idx="9">
                  <c:v>Q2 2013</c:v>
                </c:pt>
                <c:pt idx="10">
                  <c:v>Q3 2013</c:v>
                </c:pt>
                <c:pt idx="11">
                  <c:v>Q4 2013</c:v>
                </c:pt>
                <c:pt idx="12">
                  <c:v>Q1 2014</c:v>
                </c:pt>
              </c:strCache>
            </c:strRef>
          </c:cat>
          <c:val>
            <c:numRef>
              <c:f>IT!$L$220:$X$220</c:f>
              <c:numCache>
                <c:formatCode>#,##0</c:formatCode>
                <c:ptCount val="13"/>
                <c:pt idx="0">
                  <c:v>1210</c:v>
                </c:pt>
                <c:pt idx="1">
                  <c:v>1318</c:v>
                </c:pt>
                <c:pt idx="2">
                  <c:v>1352</c:v>
                </c:pt>
                <c:pt idx="3">
                  <c:v>889</c:v>
                </c:pt>
                <c:pt idx="4">
                  <c:v>1242</c:v>
                </c:pt>
                <c:pt idx="5">
                  <c:v>1144</c:v>
                </c:pt>
                <c:pt idx="6">
                  <c:v>1096</c:v>
                </c:pt>
                <c:pt idx="7">
                  <c:v>947</c:v>
                </c:pt>
                <c:pt idx="8">
                  <c:v>1045</c:v>
                </c:pt>
                <c:pt idx="9">
                  <c:v>1292</c:v>
                </c:pt>
                <c:pt idx="10">
                  <c:v>2029</c:v>
                </c:pt>
                <c:pt idx="11">
                  <c:v>1361</c:v>
                </c:pt>
                <c:pt idx="12">
                  <c:v>1387</c:v>
                </c:pt>
              </c:numCache>
            </c:numRef>
          </c:val>
          <c:smooth val="0"/>
        </c:ser>
        <c:dLbls>
          <c:showLegendKey val="0"/>
          <c:showVal val="0"/>
          <c:showCatName val="0"/>
          <c:showSerName val="0"/>
          <c:showPercent val="0"/>
          <c:showBubbleSize val="0"/>
        </c:dLbls>
        <c:smooth val="0"/>
        <c:axId val="473693800"/>
        <c:axId val="473689880"/>
      </c:lineChart>
      <c:catAx>
        <c:axId val="473693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3689880"/>
        <c:crosses val="autoZero"/>
        <c:auto val="1"/>
        <c:lblAlgn val="ctr"/>
        <c:lblOffset val="100"/>
        <c:noMultiLvlLbl val="0"/>
      </c:catAx>
      <c:valAx>
        <c:axId val="4736898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3693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466256657352551E-2"/>
          <c:y val="2.9602463153644263E-2"/>
          <c:w val="0.93948020718967029"/>
          <c:h val="0.47444902079547746"/>
        </c:manualLayout>
      </c:layout>
      <c:barChart>
        <c:barDir val="col"/>
        <c:grouping val="percentStacked"/>
        <c:varyColors val="0"/>
        <c:ser>
          <c:idx val="0"/>
          <c:order val="0"/>
          <c:tx>
            <c:strRef>
              <c:f>Sheet1!$H$1</c:f>
              <c:strCache>
                <c:ptCount val="1"/>
                <c:pt idx="0">
                  <c:v>% Requiring H.S.Diploma or Less</c:v>
                </c:pt>
              </c:strCache>
            </c:strRef>
          </c:tx>
          <c:spPr>
            <a:solidFill>
              <a:srgbClr val="004A61"/>
            </a:solidFill>
            <a:ln w="25400">
              <a:noFill/>
            </a:ln>
          </c:spPr>
          <c:invertIfNegative val="0"/>
          <c:dLbls>
            <c:dLbl>
              <c:idx val="0"/>
              <c:layout>
                <c:manualLayout>
                  <c:x val="4.7528517110266011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5842839036755386E-3"/>
                  <c:y val="-6.3011972274732196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3.1505986137366097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58555133079732E-2"/>
                  <c:y val="1.89035916824196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Software Developers, Applications</c:v>
                </c:pt>
                <c:pt idx="1">
                  <c:v>Computer User Support Specialists</c:v>
                </c:pt>
                <c:pt idx="2">
                  <c:v>Computer Systems Analysts</c:v>
                </c:pt>
                <c:pt idx="3">
                  <c:v>Computer Programmers</c:v>
                </c:pt>
                <c:pt idx="4">
                  <c:v>Web Developers</c:v>
                </c:pt>
                <c:pt idx="5">
                  <c:v>Network And Computer Systems Administrators</c:v>
                </c:pt>
                <c:pt idx="6">
                  <c:v>Software Quality Assurance Engineers And Testers</c:v>
                </c:pt>
                <c:pt idx="7">
                  <c:v>Database Administrators</c:v>
                </c:pt>
                <c:pt idx="8">
                  <c:v>Computer And Information Systems Managers</c:v>
                </c:pt>
                <c:pt idx="9">
                  <c:v>Computer Systems Engineers/Architects</c:v>
                </c:pt>
              </c:strCache>
            </c:strRef>
          </c:cat>
          <c:val>
            <c:numRef>
              <c:f>Sheet1!$H$2:$H$11</c:f>
              <c:numCache>
                <c:formatCode>0%</c:formatCode>
                <c:ptCount val="10"/>
                <c:pt idx="0">
                  <c:v>0.03</c:v>
                </c:pt>
                <c:pt idx="1">
                  <c:v>0.13</c:v>
                </c:pt>
                <c:pt idx="2">
                  <c:v>0.06</c:v>
                </c:pt>
                <c:pt idx="3">
                  <c:v>7.0000000000000007E-2</c:v>
                </c:pt>
                <c:pt idx="4">
                  <c:v>0.08</c:v>
                </c:pt>
                <c:pt idx="5">
                  <c:v>0.08</c:v>
                </c:pt>
                <c:pt idx="6">
                  <c:v>0.13</c:v>
                </c:pt>
                <c:pt idx="7">
                  <c:v>7.0000000000000007E-2</c:v>
                </c:pt>
                <c:pt idx="8">
                  <c:v>0.05</c:v>
                </c:pt>
                <c:pt idx="9">
                  <c:v>0.13</c:v>
                </c:pt>
              </c:numCache>
            </c:numRef>
          </c:val>
        </c:ser>
        <c:ser>
          <c:idx val="1"/>
          <c:order val="1"/>
          <c:tx>
            <c:strRef>
              <c:f>Sheet1!$I$1</c:f>
              <c:strCache>
                <c:ptCount val="1"/>
                <c:pt idx="0">
                  <c:v>% Requiring Some College or Associate's Degree</c:v>
                </c:pt>
              </c:strCache>
            </c:strRef>
          </c:tx>
          <c:spPr>
            <a:solidFill>
              <a:srgbClr val="F68026"/>
            </a:solidFill>
            <a:ln w="25400">
              <a:noFill/>
            </a:ln>
          </c:spPr>
          <c:invertIfNegative val="0"/>
          <c:dLbls>
            <c:dLbl>
              <c:idx val="5"/>
              <c:layout>
                <c:manualLayout>
                  <c:x val="-3.1685678073510772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delete val="1"/>
              <c:extLst>
                <c:ext xmlns:c15="http://schemas.microsoft.com/office/drawing/2012/chart" uri="{CE6537A1-D6FC-4f65-9D91-7224C49458BB}"/>
              </c:extLst>
            </c:dLbl>
            <c:dLbl>
              <c:idx val="8"/>
              <c:layout>
                <c:manualLayout>
                  <c:x val="-1.1617947748763492E-16"/>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Software Developers, Applications</c:v>
                </c:pt>
                <c:pt idx="1">
                  <c:v>Computer User Support Specialists</c:v>
                </c:pt>
                <c:pt idx="2">
                  <c:v>Computer Systems Analysts</c:v>
                </c:pt>
                <c:pt idx="3">
                  <c:v>Computer Programmers</c:v>
                </c:pt>
                <c:pt idx="4">
                  <c:v>Web Developers</c:v>
                </c:pt>
                <c:pt idx="5">
                  <c:v>Network And Computer Systems Administrators</c:v>
                </c:pt>
                <c:pt idx="6">
                  <c:v>Software Quality Assurance Engineers And Testers</c:v>
                </c:pt>
                <c:pt idx="7">
                  <c:v>Database Administrators</c:v>
                </c:pt>
                <c:pt idx="8">
                  <c:v>Computer And Information Systems Managers</c:v>
                </c:pt>
                <c:pt idx="9">
                  <c:v>Computer Systems Engineers/Architects</c:v>
                </c:pt>
              </c:strCache>
            </c:strRef>
          </c:cat>
          <c:val>
            <c:numRef>
              <c:f>Sheet1!$I$2:$I$11</c:f>
              <c:numCache>
                <c:formatCode>0%</c:formatCode>
                <c:ptCount val="10"/>
                <c:pt idx="0">
                  <c:v>0.15</c:v>
                </c:pt>
                <c:pt idx="1">
                  <c:v>0.48</c:v>
                </c:pt>
                <c:pt idx="2">
                  <c:v>0.24</c:v>
                </c:pt>
                <c:pt idx="3">
                  <c:v>0.25</c:v>
                </c:pt>
                <c:pt idx="4">
                  <c:v>0.32</c:v>
                </c:pt>
                <c:pt idx="5">
                  <c:v>0.46</c:v>
                </c:pt>
                <c:pt idx="6">
                  <c:v>0.42</c:v>
                </c:pt>
                <c:pt idx="7">
                  <c:v>0.27</c:v>
                </c:pt>
                <c:pt idx="8">
                  <c:v>0.25</c:v>
                </c:pt>
                <c:pt idx="9">
                  <c:v>0.42</c:v>
                </c:pt>
              </c:numCache>
            </c:numRef>
          </c:val>
        </c:ser>
        <c:ser>
          <c:idx val="2"/>
          <c:order val="2"/>
          <c:tx>
            <c:strRef>
              <c:f>Sheet1!$J$1</c:f>
              <c:strCache>
                <c:ptCount val="1"/>
                <c:pt idx="0">
                  <c:v>% Requiring a Bachelor's or Higher</c:v>
                </c:pt>
              </c:strCache>
            </c:strRef>
          </c:tx>
          <c:spPr>
            <a:solidFill>
              <a:schemeClr val="bg1">
                <a:lumMod val="5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Software Developers, Applications</c:v>
                </c:pt>
                <c:pt idx="1">
                  <c:v>Computer User Support Specialists</c:v>
                </c:pt>
                <c:pt idx="2">
                  <c:v>Computer Systems Analysts</c:v>
                </c:pt>
                <c:pt idx="3">
                  <c:v>Computer Programmers</c:v>
                </c:pt>
                <c:pt idx="4">
                  <c:v>Web Developers</c:v>
                </c:pt>
                <c:pt idx="5">
                  <c:v>Network And Computer Systems Administrators</c:v>
                </c:pt>
                <c:pt idx="6">
                  <c:v>Software Quality Assurance Engineers And Testers</c:v>
                </c:pt>
                <c:pt idx="7">
                  <c:v>Database Administrators</c:v>
                </c:pt>
                <c:pt idx="8">
                  <c:v>Computer And Information Systems Managers</c:v>
                </c:pt>
                <c:pt idx="9">
                  <c:v>Computer Systems Engineers/Architects</c:v>
                </c:pt>
              </c:strCache>
            </c:strRef>
          </c:cat>
          <c:val>
            <c:numRef>
              <c:f>Sheet1!$J$2:$J$11</c:f>
              <c:numCache>
                <c:formatCode>0%</c:formatCode>
                <c:ptCount val="10"/>
                <c:pt idx="0">
                  <c:v>0.82</c:v>
                </c:pt>
                <c:pt idx="1">
                  <c:v>0.39</c:v>
                </c:pt>
                <c:pt idx="2">
                  <c:v>0.7</c:v>
                </c:pt>
                <c:pt idx="3">
                  <c:v>0.69</c:v>
                </c:pt>
                <c:pt idx="4">
                  <c:v>0.61</c:v>
                </c:pt>
                <c:pt idx="5">
                  <c:v>0.46</c:v>
                </c:pt>
                <c:pt idx="6">
                  <c:v>0.45</c:v>
                </c:pt>
                <c:pt idx="7">
                  <c:v>0.66</c:v>
                </c:pt>
                <c:pt idx="8">
                  <c:v>0.7</c:v>
                </c:pt>
                <c:pt idx="9">
                  <c:v>0.45</c:v>
                </c:pt>
              </c:numCache>
            </c:numRef>
          </c:val>
        </c:ser>
        <c:dLbls>
          <c:showLegendKey val="0"/>
          <c:showVal val="0"/>
          <c:showCatName val="0"/>
          <c:showSerName val="0"/>
          <c:showPercent val="0"/>
          <c:showBubbleSize val="0"/>
        </c:dLbls>
        <c:gapWidth val="100"/>
        <c:overlap val="100"/>
        <c:axId val="228789120"/>
        <c:axId val="228789512"/>
      </c:barChart>
      <c:catAx>
        <c:axId val="22878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228789512"/>
        <c:crosses val="autoZero"/>
        <c:auto val="1"/>
        <c:lblAlgn val="ctr"/>
        <c:lblOffset val="100"/>
        <c:noMultiLvlLbl val="0"/>
      </c:catAx>
      <c:valAx>
        <c:axId val="228789512"/>
        <c:scaling>
          <c:orientation val="minMax"/>
        </c:scaling>
        <c:delete val="0"/>
        <c:axPos val="l"/>
        <c:numFmt formatCode="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8789120"/>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solidFill>
                  <a:srgbClr val="004A61"/>
                </a:solidFill>
              </a:rPr>
              <a:t>Health Care </a:t>
            </a:r>
            <a:r>
              <a:rPr lang="en-US" sz="2800" baseline="0" dirty="0">
                <a:solidFill>
                  <a:srgbClr val="004A61"/>
                </a:solidFill>
              </a:rPr>
              <a:t>T</a:t>
            </a:r>
            <a:r>
              <a:rPr lang="en-US" sz="2800" dirty="0">
                <a:solidFill>
                  <a:srgbClr val="004A61"/>
                </a:solidFill>
              </a:rPr>
              <a:t>op Postings</a:t>
            </a:r>
          </a:p>
        </c:rich>
      </c:tx>
      <c:layout>
        <c:manualLayout>
          <c:xMode val="edge"/>
          <c:yMode val="edge"/>
          <c:x val="0.28829189114518577"/>
          <c:y val="0"/>
        </c:manualLayout>
      </c:layout>
      <c:overlay val="0"/>
    </c:title>
    <c:autoTitleDeleted val="0"/>
    <c:plotArea>
      <c:layout>
        <c:manualLayout>
          <c:layoutTarget val="inner"/>
          <c:xMode val="edge"/>
          <c:yMode val="edge"/>
          <c:x val="0.49390128865470762"/>
          <c:y val="0.10601239812128747"/>
          <c:w val="0.40776518066820588"/>
          <c:h val="0.88068684826558841"/>
        </c:manualLayout>
      </c:layout>
      <c:barChart>
        <c:barDir val="bar"/>
        <c:grouping val="clustered"/>
        <c:varyColors val="0"/>
        <c:ser>
          <c:idx val="0"/>
          <c:order val="0"/>
          <c:spPr>
            <a:solidFill>
              <a:schemeClr val="accent5">
                <a:lumMod val="5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Data!$B$2:$B$16</c:f>
              <c:strCache>
                <c:ptCount val="15"/>
                <c:pt idx="0">
                  <c:v>Registered Nurses</c:v>
                </c:pt>
                <c:pt idx="1">
                  <c:v>Nursing Assistants</c:v>
                </c:pt>
                <c:pt idx="2">
                  <c:v>Licensed Practical And Licensed Vocational Nurses</c:v>
                </c:pt>
                <c:pt idx="3">
                  <c:v>Home Health Aides</c:v>
                </c:pt>
                <c:pt idx="4">
                  <c:v>Medical Assistants</c:v>
                </c:pt>
                <c:pt idx="5">
                  <c:v>Medical Records And Health Information Technicians</c:v>
                </c:pt>
                <c:pt idx="6">
                  <c:v>Nurse Practitioners</c:v>
                </c:pt>
                <c:pt idx="7">
                  <c:v>Pharmacists</c:v>
                </c:pt>
                <c:pt idx="8">
                  <c:v>Physical Therapists</c:v>
                </c:pt>
                <c:pt idx="9">
                  <c:v>Pharmacy Technicians</c:v>
                </c:pt>
                <c:pt idx="10">
                  <c:v>Occupational Therapy Assistants</c:v>
                </c:pt>
                <c:pt idx="11">
                  <c:v>Critical Care Nurses</c:v>
                </c:pt>
                <c:pt idx="12">
                  <c:v>Physician Assistants</c:v>
                </c:pt>
                <c:pt idx="13">
                  <c:v>Health Technologists And Technicians, All Other</c:v>
                </c:pt>
                <c:pt idx="14">
                  <c:v>Dental Assistants</c:v>
                </c:pt>
              </c:strCache>
            </c:strRef>
          </c:cat>
          <c:val>
            <c:numRef>
              <c:f>Data!$C$2:$C$16</c:f>
              <c:numCache>
                <c:formatCode>#,##0</c:formatCode>
                <c:ptCount val="15"/>
                <c:pt idx="0">
                  <c:v>587</c:v>
                </c:pt>
                <c:pt idx="1">
                  <c:v>206</c:v>
                </c:pt>
                <c:pt idx="2">
                  <c:v>120</c:v>
                </c:pt>
                <c:pt idx="3">
                  <c:v>85</c:v>
                </c:pt>
                <c:pt idx="4">
                  <c:v>83</c:v>
                </c:pt>
                <c:pt idx="5">
                  <c:v>81</c:v>
                </c:pt>
                <c:pt idx="6">
                  <c:v>78</c:v>
                </c:pt>
                <c:pt idx="7">
                  <c:v>76</c:v>
                </c:pt>
                <c:pt idx="8">
                  <c:v>64</c:v>
                </c:pt>
                <c:pt idx="9">
                  <c:v>64</c:v>
                </c:pt>
                <c:pt idx="10">
                  <c:v>60</c:v>
                </c:pt>
                <c:pt idx="11">
                  <c:v>58</c:v>
                </c:pt>
                <c:pt idx="12">
                  <c:v>57</c:v>
                </c:pt>
                <c:pt idx="13">
                  <c:v>50</c:v>
                </c:pt>
                <c:pt idx="14">
                  <c:v>49</c:v>
                </c:pt>
              </c:numCache>
            </c:numRef>
          </c:val>
        </c:ser>
        <c:dLbls>
          <c:showLegendKey val="0"/>
          <c:showVal val="0"/>
          <c:showCatName val="0"/>
          <c:showSerName val="0"/>
          <c:showPercent val="0"/>
          <c:showBubbleSize val="0"/>
        </c:dLbls>
        <c:gapWidth val="100"/>
        <c:axId val="227944896"/>
        <c:axId val="227943328"/>
      </c:barChart>
      <c:catAx>
        <c:axId val="227944896"/>
        <c:scaling>
          <c:orientation val="maxMin"/>
        </c:scaling>
        <c:delete val="0"/>
        <c:axPos val="l"/>
        <c:numFmt formatCode="General" sourceLinked="0"/>
        <c:majorTickMark val="out"/>
        <c:minorTickMark val="none"/>
        <c:tickLblPos val="nextTo"/>
        <c:txPr>
          <a:bodyPr/>
          <a:lstStyle/>
          <a:p>
            <a:pPr>
              <a:defRPr sz="1400"/>
            </a:pPr>
            <a:endParaRPr lang="en-US"/>
          </a:p>
        </c:txPr>
        <c:crossAx val="227943328"/>
        <c:crosses val="autoZero"/>
        <c:auto val="1"/>
        <c:lblAlgn val="ctr"/>
        <c:lblOffset val="100"/>
        <c:noMultiLvlLbl val="0"/>
      </c:catAx>
      <c:valAx>
        <c:axId val="227943328"/>
        <c:scaling>
          <c:orientation val="minMax"/>
        </c:scaling>
        <c:delete val="1"/>
        <c:axPos val="t"/>
        <c:numFmt formatCode="#,##0" sourceLinked="1"/>
        <c:majorTickMark val="out"/>
        <c:minorTickMark val="none"/>
        <c:tickLblPos val="nextTo"/>
        <c:crossAx val="227944896"/>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Health Care Job Postings (Jan-Mar 2014)</a:t>
            </a:r>
            <a:endParaRPr lang="en-US">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7150" cap="rnd">
              <a:solidFill>
                <a:srgbClr val="004A6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'Health Care'!$L$219:$X$219</c:f>
              <c:strCache>
                <c:ptCount val="13"/>
                <c:pt idx="0">
                  <c:v>Q1 2011</c:v>
                </c:pt>
                <c:pt idx="1">
                  <c:v>Q2 2011</c:v>
                </c:pt>
                <c:pt idx="2">
                  <c:v>Q3 2011</c:v>
                </c:pt>
                <c:pt idx="3">
                  <c:v>Q4 2011</c:v>
                </c:pt>
                <c:pt idx="4">
                  <c:v>Q1 2012</c:v>
                </c:pt>
                <c:pt idx="5">
                  <c:v>Q2 2012</c:v>
                </c:pt>
                <c:pt idx="6">
                  <c:v>Q3 2012</c:v>
                </c:pt>
                <c:pt idx="7">
                  <c:v>Q4 2012</c:v>
                </c:pt>
                <c:pt idx="8">
                  <c:v>Q1 2013</c:v>
                </c:pt>
                <c:pt idx="9">
                  <c:v>Q2 2013</c:v>
                </c:pt>
                <c:pt idx="10">
                  <c:v>Q3 2013</c:v>
                </c:pt>
                <c:pt idx="11">
                  <c:v>Q4 2013</c:v>
                </c:pt>
                <c:pt idx="12">
                  <c:v>Q1 2014</c:v>
                </c:pt>
              </c:strCache>
            </c:strRef>
          </c:cat>
          <c:val>
            <c:numRef>
              <c:f>'Health Care'!$L$220:$X$220</c:f>
              <c:numCache>
                <c:formatCode>#,##0</c:formatCode>
                <c:ptCount val="13"/>
                <c:pt idx="0">
                  <c:v>1262</c:v>
                </c:pt>
                <c:pt idx="1">
                  <c:v>1808</c:v>
                </c:pt>
                <c:pt idx="2">
                  <c:v>1679</c:v>
                </c:pt>
                <c:pt idx="3">
                  <c:v>1200</c:v>
                </c:pt>
                <c:pt idx="4">
                  <c:v>1876</c:v>
                </c:pt>
                <c:pt idx="5">
                  <c:v>1793</c:v>
                </c:pt>
                <c:pt idx="6">
                  <c:v>1701</c:v>
                </c:pt>
                <c:pt idx="7">
                  <c:v>1225</c:v>
                </c:pt>
                <c:pt idx="8">
                  <c:v>1364</c:v>
                </c:pt>
                <c:pt idx="9">
                  <c:v>1741</c:v>
                </c:pt>
                <c:pt idx="10">
                  <c:v>3164</c:v>
                </c:pt>
                <c:pt idx="11">
                  <c:v>2230</c:v>
                </c:pt>
                <c:pt idx="12">
                  <c:v>2356</c:v>
                </c:pt>
              </c:numCache>
            </c:numRef>
          </c:val>
          <c:smooth val="0"/>
        </c:ser>
        <c:dLbls>
          <c:showLegendKey val="0"/>
          <c:showVal val="0"/>
          <c:showCatName val="0"/>
          <c:showSerName val="0"/>
          <c:showPercent val="0"/>
          <c:showBubbleSize val="0"/>
        </c:dLbls>
        <c:smooth val="0"/>
        <c:axId val="227944112"/>
        <c:axId val="227950776"/>
      </c:lineChart>
      <c:catAx>
        <c:axId val="22794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7950776"/>
        <c:crosses val="autoZero"/>
        <c:auto val="1"/>
        <c:lblAlgn val="ctr"/>
        <c:lblOffset val="100"/>
        <c:noMultiLvlLbl val="0"/>
      </c:catAx>
      <c:valAx>
        <c:axId val="2279507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7944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086141280778113E-2"/>
          <c:y val="2.5814633211416523E-2"/>
          <c:w val="0.93948020718967029"/>
          <c:h val="0.53043629181240781"/>
        </c:manualLayout>
      </c:layout>
      <c:barChart>
        <c:barDir val="col"/>
        <c:grouping val="percentStacked"/>
        <c:varyColors val="0"/>
        <c:ser>
          <c:idx val="0"/>
          <c:order val="0"/>
          <c:tx>
            <c:strRef>
              <c:f>Sheet1!$H$1</c:f>
              <c:strCache>
                <c:ptCount val="1"/>
                <c:pt idx="0">
                  <c:v>% Requiring H.S.Diploma or Less</c:v>
                </c:pt>
              </c:strCache>
            </c:strRef>
          </c:tx>
          <c:spPr>
            <a:solidFill>
              <a:srgbClr val="004A61"/>
            </a:solidFill>
            <a:ln w="25400">
              <a:noFill/>
            </a:ln>
          </c:spPr>
          <c:invertIfNegative val="0"/>
          <c:dLbls>
            <c:dLbl>
              <c:idx val="0"/>
              <c:layout>
                <c:manualLayout>
                  <c:x val="4.7528517110266011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5842839036755386E-3"/>
                  <c:y val="-6.3011972274732196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3.1505986137366097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58555133079732E-2"/>
                  <c:y val="1.89035916824196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Registered Nurses</c:v>
                </c:pt>
                <c:pt idx="1">
                  <c:v>Nursing Assistants</c:v>
                </c:pt>
                <c:pt idx="2">
                  <c:v>Licensed Practical And Licensed Vocational Nurses</c:v>
                </c:pt>
                <c:pt idx="3">
                  <c:v>Home Health Aides</c:v>
                </c:pt>
                <c:pt idx="4">
                  <c:v>Medical Assistants</c:v>
                </c:pt>
                <c:pt idx="5">
                  <c:v>Medical Records And Health Information Technicians</c:v>
                </c:pt>
                <c:pt idx="6">
                  <c:v>Nurse Practitioners</c:v>
                </c:pt>
                <c:pt idx="7">
                  <c:v>Pharmacists</c:v>
                </c:pt>
                <c:pt idx="8">
                  <c:v>Physical Therapists</c:v>
                </c:pt>
                <c:pt idx="9">
                  <c:v>Pharmacy Technicians</c:v>
                </c:pt>
              </c:strCache>
            </c:strRef>
          </c:cat>
          <c:val>
            <c:numRef>
              <c:f>Sheet1!$H$2:$H$11</c:f>
              <c:numCache>
                <c:formatCode>0%</c:formatCode>
                <c:ptCount val="10"/>
                <c:pt idx="0">
                  <c:v>0.01</c:v>
                </c:pt>
                <c:pt idx="1">
                  <c:v>0.51</c:v>
                </c:pt>
                <c:pt idx="2">
                  <c:v>0.21</c:v>
                </c:pt>
                <c:pt idx="3">
                  <c:v>0.51</c:v>
                </c:pt>
                <c:pt idx="4">
                  <c:v>0.27</c:v>
                </c:pt>
                <c:pt idx="5">
                  <c:v>0.32</c:v>
                </c:pt>
                <c:pt idx="6">
                  <c:v>0</c:v>
                </c:pt>
                <c:pt idx="7">
                  <c:v>0</c:v>
                </c:pt>
                <c:pt idx="8">
                  <c:v>0.02</c:v>
                </c:pt>
                <c:pt idx="9">
                  <c:v>0.27</c:v>
                </c:pt>
              </c:numCache>
            </c:numRef>
          </c:val>
        </c:ser>
        <c:ser>
          <c:idx val="1"/>
          <c:order val="1"/>
          <c:tx>
            <c:strRef>
              <c:f>Sheet1!$I$1</c:f>
              <c:strCache>
                <c:ptCount val="1"/>
                <c:pt idx="0">
                  <c:v>% Requiring Some College or Associate's Degree</c:v>
                </c:pt>
              </c:strCache>
            </c:strRef>
          </c:tx>
          <c:spPr>
            <a:solidFill>
              <a:srgbClr val="F68026"/>
            </a:solidFill>
            <a:ln w="25400">
              <a:noFill/>
            </a:ln>
          </c:spPr>
          <c:invertIfNegative val="0"/>
          <c:dLbls>
            <c:dLbl>
              <c:idx val="5"/>
              <c:layout>
                <c:manualLayout>
                  <c:x val="-3.1685678073510772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delete val="1"/>
              <c:extLst>
                <c:ext xmlns:c15="http://schemas.microsoft.com/office/drawing/2012/chart" uri="{CE6537A1-D6FC-4f65-9D91-7224C49458BB}"/>
              </c:extLst>
            </c:dLbl>
            <c:dLbl>
              <c:idx val="8"/>
              <c:layout>
                <c:manualLayout>
                  <c:x val="-1.1617947748763492E-16"/>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Registered Nurses</c:v>
                </c:pt>
                <c:pt idx="1">
                  <c:v>Nursing Assistants</c:v>
                </c:pt>
                <c:pt idx="2">
                  <c:v>Licensed Practical And Licensed Vocational Nurses</c:v>
                </c:pt>
                <c:pt idx="3">
                  <c:v>Home Health Aides</c:v>
                </c:pt>
                <c:pt idx="4">
                  <c:v>Medical Assistants</c:v>
                </c:pt>
                <c:pt idx="5">
                  <c:v>Medical Records And Health Information Technicians</c:v>
                </c:pt>
                <c:pt idx="6">
                  <c:v>Nurse Practitioners</c:v>
                </c:pt>
                <c:pt idx="7">
                  <c:v>Pharmacists</c:v>
                </c:pt>
                <c:pt idx="8">
                  <c:v>Physical Therapists</c:v>
                </c:pt>
                <c:pt idx="9">
                  <c:v>Pharmacy Technicians</c:v>
                </c:pt>
              </c:strCache>
            </c:strRef>
          </c:cat>
          <c:val>
            <c:numRef>
              <c:f>Sheet1!$I$2:$I$11</c:f>
              <c:numCache>
                <c:formatCode>0%</c:formatCode>
                <c:ptCount val="10"/>
                <c:pt idx="0">
                  <c:v>0.44</c:v>
                </c:pt>
                <c:pt idx="1">
                  <c:v>0.42</c:v>
                </c:pt>
                <c:pt idx="2">
                  <c:v>0.74</c:v>
                </c:pt>
                <c:pt idx="3">
                  <c:v>0.42</c:v>
                </c:pt>
                <c:pt idx="4">
                  <c:v>0.64</c:v>
                </c:pt>
                <c:pt idx="5">
                  <c:v>0.51</c:v>
                </c:pt>
                <c:pt idx="6">
                  <c:v>0.03</c:v>
                </c:pt>
                <c:pt idx="7">
                  <c:v>0.05</c:v>
                </c:pt>
                <c:pt idx="8">
                  <c:v>0.08</c:v>
                </c:pt>
                <c:pt idx="9">
                  <c:v>0.55000000000000004</c:v>
                </c:pt>
              </c:numCache>
            </c:numRef>
          </c:val>
        </c:ser>
        <c:ser>
          <c:idx val="2"/>
          <c:order val="2"/>
          <c:tx>
            <c:strRef>
              <c:f>Sheet1!$J$1</c:f>
              <c:strCache>
                <c:ptCount val="1"/>
                <c:pt idx="0">
                  <c:v>% Requiring a Bachelor's or Higher</c:v>
                </c:pt>
              </c:strCache>
            </c:strRef>
          </c:tx>
          <c:spPr>
            <a:solidFill>
              <a:schemeClr val="bg1">
                <a:lumMod val="5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Registered Nurses</c:v>
                </c:pt>
                <c:pt idx="1">
                  <c:v>Nursing Assistants</c:v>
                </c:pt>
                <c:pt idx="2">
                  <c:v>Licensed Practical And Licensed Vocational Nurses</c:v>
                </c:pt>
                <c:pt idx="3">
                  <c:v>Home Health Aides</c:v>
                </c:pt>
                <c:pt idx="4">
                  <c:v>Medical Assistants</c:v>
                </c:pt>
                <c:pt idx="5">
                  <c:v>Medical Records And Health Information Technicians</c:v>
                </c:pt>
                <c:pt idx="6">
                  <c:v>Nurse Practitioners</c:v>
                </c:pt>
                <c:pt idx="7">
                  <c:v>Pharmacists</c:v>
                </c:pt>
                <c:pt idx="8">
                  <c:v>Physical Therapists</c:v>
                </c:pt>
                <c:pt idx="9">
                  <c:v>Pharmacy Technicians</c:v>
                </c:pt>
              </c:strCache>
            </c:strRef>
          </c:cat>
          <c:val>
            <c:numRef>
              <c:f>Sheet1!$J$2:$J$11</c:f>
              <c:numCache>
                <c:formatCode>0%</c:formatCode>
                <c:ptCount val="10"/>
                <c:pt idx="0">
                  <c:v>0.55000000000000004</c:v>
                </c:pt>
                <c:pt idx="1">
                  <c:v>0.08</c:v>
                </c:pt>
                <c:pt idx="2">
                  <c:v>0.05</c:v>
                </c:pt>
                <c:pt idx="3">
                  <c:v>0.08</c:v>
                </c:pt>
                <c:pt idx="4">
                  <c:v>0.09</c:v>
                </c:pt>
                <c:pt idx="5">
                  <c:v>0.16</c:v>
                </c:pt>
                <c:pt idx="6">
                  <c:v>0.97</c:v>
                </c:pt>
                <c:pt idx="7">
                  <c:v>0.95</c:v>
                </c:pt>
                <c:pt idx="8">
                  <c:v>0.9</c:v>
                </c:pt>
                <c:pt idx="9">
                  <c:v>0.18</c:v>
                </c:pt>
              </c:numCache>
            </c:numRef>
          </c:val>
        </c:ser>
        <c:dLbls>
          <c:showLegendKey val="0"/>
          <c:showVal val="0"/>
          <c:showCatName val="0"/>
          <c:showSerName val="0"/>
          <c:showPercent val="0"/>
          <c:showBubbleSize val="0"/>
        </c:dLbls>
        <c:gapWidth val="100"/>
        <c:overlap val="100"/>
        <c:axId val="227944504"/>
        <c:axId val="227945288"/>
      </c:barChart>
      <c:catAx>
        <c:axId val="22794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227945288"/>
        <c:crosses val="autoZero"/>
        <c:auto val="1"/>
        <c:lblAlgn val="ctr"/>
        <c:lblOffset val="100"/>
        <c:noMultiLvlLbl val="0"/>
      </c:catAx>
      <c:valAx>
        <c:axId val="227945288"/>
        <c:scaling>
          <c:orientation val="minMax"/>
        </c:scaling>
        <c:delete val="0"/>
        <c:axPos val="l"/>
        <c:numFmt formatCode="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7944504"/>
        <c:crosses val="autoZero"/>
        <c:crossBetween val="between"/>
      </c:valAx>
      <c:spPr>
        <a:noFill/>
        <a:ln w="25400">
          <a:noFill/>
        </a:ln>
      </c:spPr>
    </c:plotArea>
    <c:legend>
      <c:legendPos val="b"/>
      <c:layout>
        <c:manualLayout>
          <c:xMode val="edge"/>
          <c:yMode val="edge"/>
          <c:x val="3.1597057610895101E-3"/>
          <c:y val="0.9364243769731625"/>
          <c:w val="0.97708182584012659"/>
          <c:h val="5.5462032763145978E-2"/>
        </c:manualLayout>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solidFill>
                  <a:srgbClr val="004A61"/>
                </a:solidFill>
              </a:rPr>
              <a:t>Retail and Hospitality</a:t>
            </a:r>
            <a:r>
              <a:rPr lang="en-US" sz="2800" baseline="0" dirty="0" smtClean="0">
                <a:solidFill>
                  <a:srgbClr val="004A61"/>
                </a:solidFill>
              </a:rPr>
              <a:t> </a:t>
            </a:r>
            <a:r>
              <a:rPr lang="en-US" sz="2800" baseline="0" dirty="0">
                <a:solidFill>
                  <a:srgbClr val="004A61"/>
                </a:solidFill>
              </a:rPr>
              <a:t>T</a:t>
            </a:r>
            <a:r>
              <a:rPr lang="en-US" sz="2800" dirty="0">
                <a:solidFill>
                  <a:srgbClr val="004A61"/>
                </a:solidFill>
              </a:rPr>
              <a:t>op Postings</a:t>
            </a:r>
          </a:p>
        </c:rich>
      </c:tx>
      <c:layout>
        <c:manualLayout>
          <c:xMode val="edge"/>
          <c:yMode val="edge"/>
          <c:x val="0.33340467310007299"/>
          <c:y val="9.5921397983146845E-4"/>
        </c:manualLayout>
      </c:layout>
      <c:overlay val="0"/>
    </c:title>
    <c:autoTitleDeleted val="0"/>
    <c:plotArea>
      <c:layout>
        <c:manualLayout>
          <c:layoutTarget val="inner"/>
          <c:xMode val="edge"/>
          <c:yMode val="edge"/>
          <c:x val="0.69340170180340366"/>
          <c:y val="9.2345455173366481E-2"/>
          <c:w val="0.10751862670392008"/>
          <c:h val="0.88068684826558841"/>
        </c:manualLayout>
      </c:layout>
      <c:barChart>
        <c:barDir val="bar"/>
        <c:grouping val="clustered"/>
        <c:varyColors val="0"/>
        <c:ser>
          <c:idx val="0"/>
          <c:order val="0"/>
          <c:spPr>
            <a:solidFill>
              <a:schemeClr val="accent5">
                <a:lumMod val="5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Data!$B$2:$B$16</c:f>
              <c:strCache>
                <c:ptCount val="15"/>
                <c:pt idx="0">
                  <c:v>Retail Salespersons</c:v>
                </c:pt>
                <c:pt idx="1">
                  <c:v>Sales Representatives, Wholesale And Manufacturing, Except Technical And Scientific Products</c:v>
                </c:pt>
                <c:pt idx="2">
                  <c:v>Customer Service Representatives</c:v>
                </c:pt>
                <c:pt idx="3">
                  <c:v>First-Line Supervisors Of Retail Sales Workers</c:v>
                </c:pt>
                <c:pt idx="4">
                  <c:v>Combined Food Preparation And Serving Workers, Including Fast Food</c:v>
                </c:pt>
                <c:pt idx="5">
                  <c:v>First-Line Supervisors Of Food Preparation And Serving Workers</c:v>
                </c:pt>
                <c:pt idx="6">
                  <c:v>Janitors And Cleaners, Except Maids And Housekeeping Cleaners</c:v>
                </c:pt>
                <c:pt idx="7">
                  <c:v>Cashiers</c:v>
                </c:pt>
                <c:pt idx="8">
                  <c:v>Sales Managers</c:v>
                </c:pt>
                <c:pt idx="9">
                  <c:v>Maids And Housekeeping Cleaners</c:v>
                </c:pt>
                <c:pt idx="10">
                  <c:v>Cooks, Restaurant</c:v>
                </c:pt>
                <c:pt idx="11">
                  <c:v>Waiters And Waitresses</c:v>
                </c:pt>
                <c:pt idx="12">
                  <c:v>Food Service Managers</c:v>
                </c:pt>
                <c:pt idx="13">
                  <c:v>Stock Clerks, Sales Floor</c:v>
                </c:pt>
                <c:pt idx="14">
                  <c:v>Hotel, Motel, And Resort Desk Clerks</c:v>
                </c:pt>
              </c:strCache>
            </c:strRef>
          </c:cat>
          <c:val>
            <c:numRef>
              <c:f>Data!$C$2:$C$16</c:f>
              <c:numCache>
                <c:formatCode>#,##0</c:formatCode>
                <c:ptCount val="15"/>
                <c:pt idx="0">
                  <c:v>754</c:v>
                </c:pt>
                <c:pt idx="1">
                  <c:v>566</c:v>
                </c:pt>
                <c:pt idx="2">
                  <c:v>510</c:v>
                </c:pt>
                <c:pt idx="3">
                  <c:v>382</c:v>
                </c:pt>
                <c:pt idx="4">
                  <c:v>281</c:v>
                </c:pt>
                <c:pt idx="5">
                  <c:v>261</c:v>
                </c:pt>
                <c:pt idx="6">
                  <c:v>254</c:v>
                </c:pt>
                <c:pt idx="7">
                  <c:v>165</c:v>
                </c:pt>
                <c:pt idx="8">
                  <c:v>154</c:v>
                </c:pt>
                <c:pt idx="9">
                  <c:v>140</c:v>
                </c:pt>
                <c:pt idx="10">
                  <c:v>134</c:v>
                </c:pt>
                <c:pt idx="11">
                  <c:v>130</c:v>
                </c:pt>
                <c:pt idx="12">
                  <c:v>105</c:v>
                </c:pt>
                <c:pt idx="13">
                  <c:v>80</c:v>
                </c:pt>
                <c:pt idx="14">
                  <c:v>71</c:v>
                </c:pt>
              </c:numCache>
            </c:numRef>
          </c:val>
        </c:ser>
        <c:dLbls>
          <c:showLegendKey val="0"/>
          <c:showVal val="0"/>
          <c:showCatName val="0"/>
          <c:showSerName val="0"/>
          <c:showPercent val="0"/>
          <c:showBubbleSize val="0"/>
        </c:dLbls>
        <c:gapWidth val="100"/>
        <c:axId val="227946072"/>
        <c:axId val="227946464"/>
      </c:barChart>
      <c:catAx>
        <c:axId val="227946072"/>
        <c:scaling>
          <c:orientation val="maxMin"/>
        </c:scaling>
        <c:delete val="0"/>
        <c:axPos val="l"/>
        <c:numFmt formatCode="General" sourceLinked="0"/>
        <c:majorTickMark val="out"/>
        <c:minorTickMark val="none"/>
        <c:tickLblPos val="nextTo"/>
        <c:txPr>
          <a:bodyPr/>
          <a:lstStyle/>
          <a:p>
            <a:pPr>
              <a:defRPr sz="1400"/>
            </a:pPr>
            <a:endParaRPr lang="en-US"/>
          </a:p>
        </c:txPr>
        <c:crossAx val="227946464"/>
        <c:crosses val="autoZero"/>
        <c:auto val="1"/>
        <c:lblAlgn val="ctr"/>
        <c:lblOffset val="100"/>
        <c:noMultiLvlLbl val="0"/>
      </c:catAx>
      <c:valAx>
        <c:axId val="227946464"/>
        <c:scaling>
          <c:orientation val="minMax"/>
        </c:scaling>
        <c:delete val="1"/>
        <c:axPos val="t"/>
        <c:numFmt formatCode="#,##0" sourceLinked="1"/>
        <c:majorTickMark val="out"/>
        <c:minorTickMark val="none"/>
        <c:tickLblPos val="nextTo"/>
        <c:crossAx val="22794607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687941604702003E-2"/>
          <c:y val="0.1194047619047619"/>
          <c:w val="0.69893284443340686"/>
          <c:h val="0.85281746031746031"/>
        </c:manualLayout>
      </c:layout>
      <c:pieChart>
        <c:varyColors val="1"/>
        <c:ser>
          <c:idx val="0"/>
          <c:order val="0"/>
          <c:dPt>
            <c:idx val="0"/>
            <c:bubble3D val="0"/>
            <c:spPr>
              <a:solidFill>
                <a:srgbClr val="004A6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Lbls>
            <c:dLbl>
              <c:idx val="5"/>
              <c:layout>
                <c:manualLayout>
                  <c:x val="6.3099664625255181E-2"/>
                  <c:y val="6.9318475021130851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'Total Jobs'!$B$23:$B$28</c:f>
              <c:strCache>
                <c:ptCount val="6"/>
                <c:pt idx="0">
                  <c:v>Washtenaw</c:v>
                </c:pt>
                <c:pt idx="1">
                  <c:v>Jackson</c:v>
                </c:pt>
                <c:pt idx="2">
                  <c:v>Livingston</c:v>
                </c:pt>
                <c:pt idx="3">
                  <c:v>Monroe</c:v>
                </c:pt>
                <c:pt idx="4">
                  <c:v>Lenawee</c:v>
                </c:pt>
                <c:pt idx="5">
                  <c:v>Hillsdale</c:v>
                </c:pt>
              </c:strCache>
            </c:strRef>
          </c:cat>
          <c:val>
            <c:numRef>
              <c:f>'Total Jobs'!$D$23:$D$28</c:f>
              <c:numCache>
                <c:formatCode>#,##0;[Red]\ \(#,##0\)</c:formatCode>
                <c:ptCount val="6"/>
                <c:pt idx="0">
                  <c:v>227675</c:v>
                </c:pt>
                <c:pt idx="1">
                  <c:v>60972</c:v>
                </c:pt>
                <c:pt idx="2">
                  <c:v>60097</c:v>
                </c:pt>
                <c:pt idx="3">
                  <c:v>45623</c:v>
                </c:pt>
                <c:pt idx="4">
                  <c:v>31343</c:v>
                </c:pt>
                <c:pt idx="5">
                  <c:v>14828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231226305045203"/>
          <c:y val="0.18605120334534456"/>
          <c:w val="0.27842847769028872"/>
          <c:h val="0.7803692335068286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Retail and Hospitality Job Postings (Jan-Mar 2014)</a:t>
            </a:r>
            <a:endParaRPr lang="en-US">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7150" cap="rnd">
              <a:solidFill>
                <a:srgbClr val="004A61"/>
              </a:solidFill>
              <a:round/>
            </a:ln>
            <a:effectLst/>
          </c:spPr>
          <c:marker>
            <c:symbol val="none"/>
          </c:marker>
          <c:dLbls>
            <c:dLbl>
              <c:idx val="9"/>
              <c:layout>
                <c:manualLayout>
                  <c:x val="-4.4200539121798964E-2"/>
                  <c:y val="-7.284154384548093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5.6869428483601714E-2"/>
                      <c:h val="8.1581196581196572E-2"/>
                    </c:manualLayout>
                  </c15:layout>
                </c:ext>
              </c:extLst>
            </c:dLbl>
            <c:dLbl>
              <c:idx val="11"/>
              <c:layout>
                <c:manualLayout>
                  <c:x val="-2.3179518100778052E-2"/>
                  <c:y val="-6.215795140991987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'Retail &amp; Hospitality'!$L$219:$X$219</c:f>
              <c:strCache>
                <c:ptCount val="13"/>
                <c:pt idx="0">
                  <c:v>Q1 2011</c:v>
                </c:pt>
                <c:pt idx="1">
                  <c:v>Q2 2011</c:v>
                </c:pt>
                <c:pt idx="2">
                  <c:v>Q3 2011</c:v>
                </c:pt>
                <c:pt idx="3">
                  <c:v>Q4 2011</c:v>
                </c:pt>
                <c:pt idx="4">
                  <c:v>Q1 2012</c:v>
                </c:pt>
                <c:pt idx="5">
                  <c:v>Q2 2012</c:v>
                </c:pt>
                <c:pt idx="6">
                  <c:v>Q3 2012</c:v>
                </c:pt>
                <c:pt idx="7">
                  <c:v>Q4 2012</c:v>
                </c:pt>
                <c:pt idx="8">
                  <c:v>Q1 2013</c:v>
                </c:pt>
                <c:pt idx="9">
                  <c:v>Q2 2013</c:v>
                </c:pt>
                <c:pt idx="10">
                  <c:v>Q3 2013</c:v>
                </c:pt>
                <c:pt idx="11">
                  <c:v>Q4 2013</c:v>
                </c:pt>
                <c:pt idx="12">
                  <c:v>Q1 2014</c:v>
                </c:pt>
              </c:strCache>
            </c:strRef>
          </c:cat>
          <c:val>
            <c:numRef>
              <c:f>'Retail &amp; Hospitality'!$L$220:$X$220</c:f>
              <c:numCache>
                <c:formatCode>#,##0</c:formatCode>
                <c:ptCount val="13"/>
                <c:pt idx="0">
                  <c:v>2188</c:v>
                </c:pt>
                <c:pt idx="1">
                  <c:v>2200</c:v>
                </c:pt>
                <c:pt idx="2">
                  <c:v>2479</c:v>
                </c:pt>
                <c:pt idx="3">
                  <c:v>1853</c:v>
                </c:pt>
                <c:pt idx="4">
                  <c:v>3058</c:v>
                </c:pt>
                <c:pt idx="5">
                  <c:v>3203</c:v>
                </c:pt>
                <c:pt idx="6">
                  <c:v>2680</c:v>
                </c:pt>
                <c:pt idx="7">
                  <c:v>1725</c:v>
                </c:pt>
                <c:pt idx="8">
                  <c:v>2258</c:v>
                </c:pt>
                <c:pt idx="9">
                  <c:v>3365</c:v>
                </c:pt>
                <c:pt idx="10">
                  <c:v>6371</c:v>
                </c:pt>
                <c:pt idx="11">
                  <c:v>4107</c:v>
                </c:pt>
                <c:pt idx="12">
                  <c:v>5088</c:v>
                </c:pt>
              </c:numCache>
            </c:numRef>
          </c:val>
          <c:smooth val="0"/>
        </c:ser>
        <c:dLbls>
          <c:showLegendKey val="0"/>
          <c:showVal val="0"/>
          <c:showCatName val="0"/>
          <c:showSerName val="0"/>
          <c:showPercent val="0"/>
          <c:showBubbleSize val="0"/>
        </c:dLbls>
        <c:smooth val="0"/>
        <c:axId val="227948424"/>
        <c:axId val="227950384"/>
      </c:lineChart>
      <c:catAx>
        <c:axId val="227948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7950384"/>
        <c:crosses val="autoZero"/>
        <c:auto val="1"/>
        <c:lblAlgn val="ctr"/>
        <c:lblOffset val="100"/>
        <c:noMultiLvlLbl val="0"/>
      </c:catAx>
      <c:valAx>
        <c:axId val="2279503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7948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97787324777174E-2"/>
          <c:y val="2.0226843100189039E-2"/>
          <c:w val="0.93948020718967029"/>
          <c:h val="0.38944871966618538"/>
        </c:manualLayout>
      </c:layout>
      <c:barChart>
        <c:barDir val="col"/>
        <c:grouping val="percentStacked"/>
        <c:varyColors val="0"/>
        <c:ser>
          <c:idx val="0"/>
          <c:order val="0"/>
          <c:tx>
            <c:strRef>
              <c:f>Sheet1!$H$1</c:f>
              <c:strCache>
                <c:ptCount val="1"/>
                <c:pt idx="0">
                  <c:v>% Requiring H.S.Diploma or Less</c:v>
                </c:pt>
              </c:strCache>
            </c:strRef>
          </c:tx>
          <c:spPr>
            <a:solidFill>
              <a:srgbClr val="004A61"/>
            </a:solidFill>
            <a:ln w="25400">
              <a:noFill/>
            </a:ln>
          </c:spPr>
          <c:invertIfNegative val="0"/>
          <c:dLbls>
            <c:dLbl>
              <c:idx val="0"/>
              <c:layout>
                <c:manualLayout>
                  <c:x val="4.7528517110266011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5842839036755386E-3"/>
                  <c:y val="-6.3011972274732196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3.1505986137366097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58555133079732E-2"/>
                  <c:y val="1.89035916824196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Retail Salespersons</c:v>
                </c:pt>
                <c:pt idx="1">
                  <c:v>Sales Representatives, Wholesale And Manufacturing, Except Technical And Scientific Products</c:v>
                </c:pt>
                <c:pt idx="2">
                  <c:v>Customer Service Representatives</c:v>
                </c:pt>
                <c:pt idx="3">
                  <c:v>First-Line Supervisors Of Retail Sales Workers</c:v>
                </c:pt>
                <c:pt idx="4">
                  <c:v>Combined Food Preparation And Serving Workers, Including Fast Food</c:v>
                </c:pt>
                <c:pt idx="5">
                  <c:v>First-Line Supervisors Of Food Preparation And Serving Workers</c:v>
                </c:pt>
                <c:pt idx="6">
                  <c:v>Janitors And Cleaners, Except Maids And Housekeeping Cleaners</c:v>
                </c:pt>
                <c:pt idx="7">
                  <c:v>Cashiers</c:v>
                </c:pt>
                <c:pt idx="8">
                  <c:v>Sales Managers</c:v>
                </c:pt>
                <c:pt idx="9">
                  <c:v>Maids And Housekeeping Cleaners</c:v>
                </c:pt>
              </c:strCache>
            </c:strRef>
          </c:cat>
          <c:val>
            <c:numRef>
              <c:f>Sheet1!$H$2:$H$11</c:f>
              <c:numCache>
                <c:formatCode>0%</c:formatCode>
                <c:ptCount val="10"/>
                <c:pt idx="0">
                  <c:v>0.38</c:v>
                </c:pt>
                <c:pt idx="1">
                  <c:v>0.22</c:v>
                </c:pt>
                <c:pt idx="2">
                  <c:v>0.35</c:v>
                </c:pt>
                <c:pt idx="3">
                  <c:v>0.37</c:v>
                </c:pt>
                <c:pt idx="4">
                  <c:v>0.65</c:v>
                </c:pt>
                <c:pt idx="5">
                  <c:v>0.5</c:v>
                </c:pt>
                <c:pt idx="6">
                  <c:v>0.71</c:v>
                </c:pt>
                <c:pt idx="7">
                  <c:v>0</c:v>
                </c:pt>
                <c:pt idx="8">
                  <c:v>0.1</c:v>
                </c:pt>
                <c:pt idx="9">
                  <c:v>0.79</c:v>
                </c:pt>
              </c:numCache>
            </c:numRef>
          </c:val>
        </c:ser>
        <c:ser>
          <c:idx val="1"/>
          <c:order val="1"/>
          <c:tx>
            <c:strRef>
              <c:f>Sheet1!$I$1</c:f>
              <c:strCache>
                <c:ptCount val="1"/>
                <c:pt idx="0">
                  <c:v>% Requiring Some College or Associate's Degree</c:v>
                </c:pt>
              </c:strCache>
            </c:strRef>
          </c:tx>
          <c:spPr>
            <a:solidFill>
              <a:srgbClr val="F68026"/>
            </a:solidFill>
            <a:ln w="25400">
              <a:noFill/>
            </a:ln>
          </c:spPr>
          <c:invertIfNegative val="0"/>
          <c:dLbls>
            <c:dLbl>
              <c:idx val="5"/>
              <c:layout>
                <c:manualLayout>
                  <c:x val="-3.1685678073510772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delete val="1"/>
              <c:extLst>
                <c:ext xmlns:c15="http://schemas.microsoft.com/office/drawing/2012/chart" uri="{CE6537A1-D6FC-4f65-9D91-7224C49458BB}"/>
              </c:extLst>
            </c:dLbl>
            <c:dLbl>
              <c:idx val="8"/>
              <c:layout>
                <c:manualLayout>
                  <c:x val="-1.1617947748763492E-16"/>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Retail Salespersons</c:v>
                </c:pt>
                <c:pt idx="1">
                  <c:v>Sales Representatives, Wholesale And Manufacturing, Except Technical And Scientific Products</c:v>
                </c:pt>
                <c:pt idx="2">
                  <c:v>Customer Service Representatives</c:v>
                </c:pt>
                <c:pt idx="3">
                  <c:v>First-Line Supervisors Of Retail Sales Workers</c:v>
                </c:pt>
                <c:pt idx="4">
                  <c:v>Combined Food Preparation And Serving Workers, Including Fast Food</c:v>
                </c:pt>
                <c:pt idx="5">
                  <c:v>First-Line Supervisors Of Food Preparation And Serving Workers</c:v>
                </c:pt>
                <c:pt idx="6">
                  <c:v>Janitors And Cleaners, Except Maids And Housekeeping Cleaners</c:v>
                </c:pt>
                <c:pt idx="7">
                  <c:v>Cashiers</c:v>
                </c:pt>
                <c:pt idx="8">
                  <c:v>Sales Managers</c:v>
                </c:pt>
                <c:pt idx="9">
                  <c:v>Maids And Housekeeping Cleaners</c:v>
                </c:pt>
              </c:strCache>
            </c:strRef>
          </c:cat>
          <c:val>
            <c:numRef>
              <c:f>Sheet1!$I$2:$I$11</c:f>
              <c:numCache>
                <c:formatCode>0%</c:formatCode>
                <c:ptCount val="10"/>
                <c:pt idx="0">
                  <c:v>0.44</c:v>
                </c:pt>
                <c:pt idx="1">
                  <c:v>0.33</c:v>
                </c:pt>
                <c:pt idx="2">
                  <c:v>0.46</c:v>
                </c:pt>
                <c:pt idx="3">
                  <c:v>0.39</c:v>
                </c:pt>
                <c:pt idx="4">
                  <c:v>0.31</c:v>
                </c:pt>
                <c:pt idx="5">
                  <c:v>0.37</c:v>
                </c:pt>
                <c:pt idx="6">
                  <c:v>0.24</c:v>
                </c:pt>
                <c:pt idx="7">
                  <c:v>0</c:v>
                </c:pt>
                <c:pt idx="8">
                  <c:v>0.25</c:v>
                </c:pt>
                <c:pt idx="9">
                  <c:v>0.17</c:v>
                </c:pt>
              </c:numCache>
            </c:numRef>
          </c:val>
        </c:ser>
        <c:ser>
          <c:idx val="2"/>
          <c:order val="2"/>
          <c:tx>
            <c:strRef>
              <c:f>Sheet1!$J$1</c:f>
              <c:strCache>
                <c:ptCount val="1"/>
                <c:pt idx="0">
                  <c:v>% Requiring a Bachelor's or Higher</c:v>
                </c:pt>
              </c:strCache>
            </c:strRef>
          </c:tx>
          <c:spPr>
            <a:solidFill>
              <a:schemeClr val="bg1">
                <a:lumMod val="5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Retail Salespersons</c:v>
                </c:pt>
                <c:pt idx="1">
                  <c:v>Sales Representatives, Wholesale And Manufacturing, Except Technical And Scientific Products</c:v>
                </c:pt>
                <c:pt idx="2">
                  <c:v>Customer Service Representatives</c:v>
                </c:pt>
                <c:pt idx="3">
                  <c:v>First-Line Supervisors Of Retail Sales Workers</c:v>
                </c:pt>
                <c:pt idx="4">
                  <c:v>Combined Food Preparation And Serving Workers, Including Fast Food</c:v>
                </c:pt>
                <c:pt idx="5">
                  <c:v>First-Line Supervisors Of Food Preparation And Serving Workers</c:v>
                </c:pt>
                <c:pt idx="6">
                  <c:v>Janitors And Cleaners, Except Maids And Housekeeping Cleaners</c:v>
                </c:pt>
                <c:pt idx="7">
                  <c:v>Cashiers</c:v>
                </c:pt>
                <c:pt idx="8">
                  <c:v>Sales Managers</c:v>
                </c:pt>
                <c:pt idx="9">
                  <c:v>Maids And Housekeeping Cleaners</c:v>
                </c:pt>
              </c:strCache>
            </c:strRef>
          </c:cat>
          <c:val>
            <c:numRef>
              <c:f>Sheet1!$J$2:$J$11</c:f>
              <c:numCache>
                <c:formatCode>0%</c:formatCode>
                <c:ptCount val="10"/>
                <c:pt idx="0">
                  <c:v>0.19</c:v>
                </c:pt>
                <c:pt idx="1">
                  <c:v>0.45</c:v>
                </c:pt>
                <c:pt idx="2">
                  <c:v>0.19</c:v>
                </c:pt>
                <c:pt idx="3">
                  <c:v>0.24</c:v>
                </c:pt>
                <c:pt idx="4">
                  <c:v>0.04</c:v>
                </c:pt>
                <c:pt idx="5">
                  <c:v>0.12</c:v>
                </c:pt>
                <c:pt idx="6">
                  <c:v>0.04</c:v>
                </c:pt>
                <c:pt idx="7">
                  <c:v>0</c:v>
                </c:pt>
                <c:pt idx="8">
                  <c:v>0.65</c:v>
                </c:pt>
                <c:pt idx="9">
                  <c:v>0.04</c:v>
                </c:pt>
              </c:numCache>
            </c:numRef>
          </c:val>
        </c:ser>
        <c:dLbls>
          <c:showLegendKey val="0"/>
          <c:showVal val="0"/>
          <c:showCatName val="0"/>
          <c:showSerName val="0"/>
          <c:showPercent val="0"/>
          <c:showBubbleSize val="0"/>
        </c:dLbls>
        <c:gapWidth val="100"/>
        <c:overlap val="100"/>
        <c:axId val="227947640"/>
        <c:axId val="227949600"/>
      </c:barChart>
      <c:catAx>
        <c:axId val="227947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227949600"/>
        <c:crosses val="autoZero"/>
        <c:auto val="1"/>
        <c:lblAlgn val="ctr"/>
        <c:lblOffset val="100"/>
        <c:noMultiLvlLbl val="0"/>
      </c:catAx>
      <c:valAx>
        <c:axId val="227949600"/>
        <c:scaling>
          <c:orientation val="minMax"/>
        </c:scaling>
        <c:delete val="0"/>
        <c:axPos val="l"/>
        <c:numFmt formatCode="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7947640"/>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solidFill>
                  <a:srgbClr val="004A61"/>
                </a:solidFill>
              </a:rPr>
              <a:t>Agriculture </a:t>
            </a:r>
            <a:r>
              <a:rPr lang="en-US" sz="2800" baseline="0" dirty="0" smtClean="0">
                <a:solidFill>
                  <a:srgbClr val="004A61"/>
                </a:solidFill>
              </a:rPr>
              <a:t>T</a:t>
            </a:r>
            <a:r>
              <a:rPr lang="en-US" sz="2800" dirty="0" smtClean="0">
                <a:solidFill>
                  <a:srgbClr val="004A61"/>
                </a:solidFill>
              </a:rPr>
              <a:t>op </a:t>
            </a:r>
            <a:r>
              <a:rPr lang="en-US" sz="2800" dirty="0">
                <a:solidFill>
                  <a:srgbClr val="004A61"/>
                </a:solidFill>
              </a:rPr>
              <a:t>Postings</a:t>
            </a:r>
          </a:p>
        </c:rich>
      </c:tx>
      <c:layout>
        <c:manualLayout>
          <c:xMode val="edge"/>
          <c:yMode val="edge"/>
          <c:x val="0.29621652052016223"/>
          <c:y val="0"/>
        </c:manualLayout>
      </c:layout>
      <c:overlay val="0"/>
    </c:title>
    <c:autoTitleDeleted val="0"/>
    <c:plotArea>
      <c:layout>
        <c:manualLayout>
          <c:layoutTarget val="inner"/>
          <c:xMode val="edge"/>
          <c:yMode val="edge"/>
          <c:x val="0.61616275948460986"/>
          <c:y val="8.8862301976973299E-2"/>
          <c:w val="0.15088269506084467"/>
          <c:h val="0.8853111762767244"/>
        </c:manualLayout>
      </c:layout>
      <c:barChart>
        <c:barDir val="bar"/>
        <c:grouping val="clustered"/>
        <c:varyColors val="0"/>
        <c:ser>
          <c:idx val="0"/>
          <c:order val="0"/>
          <c:spPr>
            <a:solidFill>
              <a:schemeClr val="accent5">
                <a:lumMod val="5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Data!$B$2:$B$16</c:f>
              <c:strCache>
                <c:ptCount val="15"/>
                <c:pt idx="0">
                  <c:v>Sales Representatives, Wholesale And Manufacturing, Technical And Scientific Products</c:v>
                </c:pt>
                <c:pt idx="1">
                  <c:v>Recreation Workers</c:v>
                </c:pt>
                <c:pt idx="2">
                  <c:v>Landscaping And Groundskeeping Workers</c:v>
                </c:pt>
                <c:pt idx="3">
                  <c:v>Environmental Engineers</c:v>
                </c:pt>
                <c:pt idx="4">
                  <c:v>Nonfarm Animal Caretakers</c:v>
                </c:pt>
                <c:pt idx="5">
                  <c:v>First-Line Supervisors Of Landscaping, Lawn Service, And Groundskeeping Workers</c:v>
                </c:pt>
                <c:pt idx="6">
                  <c:v>Environmental Scientists And Specialists, Including Health</c:v>
                </c:pt>
                <c:pt idx="7">
                  <c:v>Occupational Health And Safety Specialists</c:v>
                </c:pt>
                <c:pt idx="8">
                  <c:v>Butchers And Meat Cutters</c:v>
                </c:pt>
                <c:pt idx="9">
                  <c:v>Farm And Home Management Advisors</c:v>
                </c:pt>
                <c:pt idx="10">
                  <c:v>Clinical Research Coordinators</c:v>
                </c:pt>
                <c:pt idx="11">
                  <c:v>Environmental Science And Protection Technicians, Including Health</c:v>
                </c:pt>
                <c:pt idx="12">
                  <c:v>Tree Trimmers And Pruners</c:v>
                </c:pt>
                <c:pt idx="13">
                  <c:v>Veterinarians</c:v>
                </c:pt>
                <c:pt idx="14">
                  <c:v>Veterinary Technologists And Technicians</c:v>
                </c:pt>
              </c:strCache>
            </c:strRef>
          </c:cat>
          <c:val>
            <c:numRef>
              <c:f>Data!$C$2:$C$16</c:f>
              <c:numCache>
                <c:formatCode>#,##0</c:formatCode>
                <c:ptCount val="15"/>
                <c:pt idx="0">
                  <c:v>64</c:v>
                </c:pt>
                <c:pt idx="1">
                  <c:v>57</c:v>
                </c:pt>
                <c:pt idx="2">
                  <c:v>43</c:v>
                </c:pt>
                <c:pt idx="3">
                  <c:v>34</c:v>
                </c:pt>
                <c:pt idx="4">
                  <c:v>26</c:v>
                </c:pt>
                <c:pt idx="5">
                  <c:v>24</c:v>
                </c:pt>
                <c:pt idx="6">
                  <c:v>20</c:v>
                </c:pt>
                <c:pt idx="7">
                  <c:v>18</c:v>
                </c:pt>
                <c:pt idx="8">
                  <c:v>17</c:v>
                </c:pt>
                <c:pt idx="9">
                  <c:v>15</c:v>
                </c:pt>
                <c:pt idx="10">
                  <c:v>15</c:v>
                </c:pt>
                <c:pt idx="11">
                  <c:v>14</c:v>
                </c:pt>
                <c:pt idx="12">
                  <c:v>12</c:v>
                </c:pt>
                <c:pt idx="13">
                  <c:v>10</c:v>
                </c:pt>
                <c:pt idx="14">
                  <c:v>10</c:v>
                </c:pt>
              </c:numCache>
            </c:numRef>
          </c:val>
        </c:ser>
        <c:dLbls>
          <c:showLegendKey val="0"/>
          <c:showVal val="0"/>
          <c:showCatName val="0"/>
          <c:showSerName val="0"/>
          <c:showPercent val="0"/>
          <c:showBubbleSize val="0"/>
        </c:dLbls>
        <c:gapWidth val="100"/>
        <c:axId val="230392728"/>
        <c:axId val="230393120"/>
      </c:barChart>
      <c:catAx>
        <c:axId val="230392728"/>
        <c:scaling>
          <c:orientation val="maxMin"/>
        </c:scaling>
        <c:delete val="0"/>
        <c:axPos val="l"/>
        <c:numFmt formatCode="General" sourceLinked="0"/>
        <c:majorTickMark val="out"/>
        <c:minorTickMark val="none"/>
        <c:tickLblPos val="nextTo"/>
        <c:txPr>
          <a:bodyPr/>
          <a:lstStyle/>
          <a:p>
            <a:pPr>
              <a:defRPr sz="1400"/>
            </a:pPr>
            <a:endParaRPr lang="en-US"/>
          </a:p>
        </c:txPr>
        <c:crossAx val="230393120"/>
        <c:crosses val="autoZero"/>
        <c:auto val="1"/>
        <c:lblAlgn val="ctr"/>
        <c:lblOffset val="100"/>
        <c:noMultiLvlLbl val="0"/>
      </c:catAx>
      <c:valAx>
        <c:axId val="230393120"/>
        <c:scaling>
          <c:orientation val="minMax"/>
        </c:scaling>
        <c:delete val="1"/>
        <c:axPos val="t"/>
        <c:numFmt formatCode="#,##0" sourceLinked="1"/>
        <c:majorTickMark val="out"/>
        <c:minorTickMark val="none"/>
        <c:tickLblPos val="nextTo"/>
        <c:crossAx val="230392728"/>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Agriculture</a:t>
            </a:r>
            <a:r>
              <a:rPr lang="en-US" sz="1800" baseline="0"/>
              <a:t> Job Postings (Jan-Mar 2014)</a:t>
            </a:r>
            <a:endParaRPr lang="en-US" sz="180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7150" cap="rnd">
              <a:solidFill>
                <a:srgbClr val="004A61"/>
              </a:solidFill>
              <a:round/>
            </a:ln>
            <a:effectLst/>
          </c:spPr>
          <c:marker>
            <c:symbol val="none"/>
          </c:marker>
          <c:dLbls>
            <c:dLbl>
              <c:idx val="0"/>
              <c:layout>
                <c:manualLayout>
                  <c:x val="1.5015015015015015E-3"/>
                  <c:y val="4.8245614035087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003003003003003E-3"/>
                  <c:y val="3.070175438596483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5075075075074528E-3"/>
                  <c:y val="3.5087719298245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
                  <c:y val="-3.07017543859649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5015015015015015E-3"/>
                  <c:y val="5.701754385964904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Agriculture!$L$219:$X$219</c:f>
              <c:strCache>
                <c:ptCount val="13"/>
                <c:pt idx="0">
                  <c:v>Q1 2011</c:v>
                </c:pt>
                <c:pt idx="1">
                  <c:v>Q2 2011</c:v>
                </c:pt>
                <c:pt idx="2">
                  <c:v>Q3 2011</c:v>
                </c:pt>
                <c:pt idx="3">
                  <c:v>Q4 2011</c:v>
                </c:pt>
                <c:pt idx="4">
                  <c:v>Q1 2012</c:v>
                </c:pt>
                <c:pt idx="5">
                  <c:v>Q2 2012</c:v>
                </c:pt>
                <c:pt idx="6">
                  <c:v>Q3 2012</c:v>
                </c:pt>
                <c:pt idx="7">
                  <c:v>Q4 2012</c:v>
                </c:pt>
                <c:pt idx="8">
                  <c:v>Q1 2013</c:v>
                </c:pt>
                <c:pt idx="9">
                  <c:v>Q2 2013</c:v>
                </c:pt>
                <c:pt idx="10">
                  <c:v>Q3 2013</c:v>
                </c:pt>
                <c:pt idx="11">
                  <c:v>Q4 2013</c:v>
                </c:pt>
                <c:pt idx="12">
                  <c:v>Q1 2014</c:v>
                </c:pt>
              </c:strCache>
            </c:strRef>
          </c:cat>
          <c:val>
            <c:numRef>
              <c:f>Agriculture!$L$220:$X$220</c:f>
              <c:numCache>
                <c:formatCode>#,##0</c:formatCode>
                <c:ptCount val="13"/>
                <c:pt idx="0">
                  <c:v>215</c:v>
                </c:pt>
                <c:pt idx="1">
                  <c:v>249</c:v>
                </c:pt>
                <c:pt idx="2">
                  <c:v>298</c:v>
                </c:pt>
                <c:pt idx="3">
                  <c:v>176</c:v>
                </c:pt>
                <c:pt idx="4">
                  <c:v>308</c:v>
                </c:pt>
                <c:pt idx="5">
                  <c:v>367</c:v>
                </c:pt>
                <c:pt idx="6">
                  <c:v>208</c:v>
                </c:pt>
                <c:pt idx="7">
                  <c:v>169</c:v>
                </c:pt>
                <c:pt idx="8">
                  <c:v>217</c:v>
                </c:pt>
                <c:pt idx="9">
                  <c:v>294</c:v>
                </c:pt>
                <c:pt idx="10">
                  <c:v>450</c:v>
                </c:pt>
                <c:pt idx="11">
                  <c:v>296</c:v>
                </c:pt>
                <c:pt idx="12">
                  <c:v>484</c:v>
                </c:pt>
              </c:numCache>
            </c:numRef>
          </c:val>
          <c:smooth val="0"/>
        </c:ser>
        <c:dLbls>
          <c:showLegendKey val="0"/>
          <c:showVal val="0"/>
          <c:showCatName val="0"/>
          <c:showSerName val="0"/>
          <c:showPercent val="0"/>
          <c:showBubbleSize val="0"/>
        </c:dLbls>
        <c:smooth val="0"/>
        <c:axId val="228783632"/>
        <c:axId val="230391944"/>
      </c:lineChart>
      <c:catAx>
        <c:axId val="22878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0391944"/>
        <c:crosses val="autoZero"/>
        <c:auto val="1"/>
        <c:lblAlgn val="ctr"/>
        <c:lblOffset val="100"/>
        <c:noMultiLvlLbl val="0"/>
      </c:catAx>
      <c:valAx>
        <c:axId val="2303919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8783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97787324777174E-2"/>
          <c:y val="2.0226843100189039E-2"/>
          <c:w val="0.93948020718967029"/>
          <c:h val="0.38944871966618538"/>
        </c:manualLayout>
      </c:layout>
      <c:barChart>
        <c:barDir val="col"/>
        <c:grouping val="percentStacked"/>
        <c:varyColors val="0"/>
        <c:ser>
          <c:idx val="0"/>
          <c:order val="0"/>
          <c:tx>
            <c:strRef>
              <c:f>Sheet1!$H$1</c:f>
              <c:strCache>
                <c:ptCount val="1"/>
                <c:pt idx="0">
                  <c:v>% Requiring H.S.Diploma or Less</c:v>
                </c:pt>
              </c:strCache>
            </c:strRef>
          </c:tx>
          <c:spPr>
            <a:solidFill>
              <a:srgbClr val="004A61"/>
            </a:solidFill>
            <a:ln w="25400">
              <a:noFill/>
            </a:ln>
          </c:spPr>
          <c:invertIfNegative val="0"/>
          <c:dLbls>
            <c:dLbl>
              <c:idx val="0"/>
              <c:layout>
                <c:manualLayout>
                  <c:x val="4.7528517110266011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1.5842839036755386E-3"/>
                  <c:y val="-6.3011972274732196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0"/>
                  <c:y val="-3.1505986137366097E-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5.3299587551556057E-3"/>
                  <c:y val="1.4111834472454522E-2"/>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Sheet1!$G$2:$G$11</c:f>
              <c:strCache>
                <c:ptCount val="10"/>
                <c:pt idx="0">
                  <c:v>Sales Representatives, Wholesale And Manufacturing, Technical And Scientific Products</c:v>
                </c:pt>
                <c:pt idx="1">
                  <c:v>Recreation Workers</c:v>
                </c:pt>
                <c:pt idx="2">
                  <c:v>Landscaping And Groundskeeping Workers</c:v>
                </c:pt>
                <c:pt idx="3">
                  <c:v>Environmental Engineers</c:v>
                </c:pt>
                <c:pt idx="4">
                  <c:v>Nonfarm Animal Caretakers</c:v>
                </c:pt>
                <c:pt idx="5">
                  <c:v>First-Line Supervisors Of Landscaping, Lawn Service, And Groundskeeping Workers</c:v>
                </c:pt>
                <c:pt idx="6">
                  <c:v>Environmental Scientists And Specialists, Including Health</c:v>
                </c:pt>
                <c:pt idx="7">
                  <c:v>Occupational Health And Safety Specialists</c:v>
                </c:pt>
                <c:pt idx="8">
                  <c:v>Butchers And Meat Cutters</c:v>
                </c:pt>
                <c:pt idx="9">
                  <c:v>Farm And Home Management Advisors</c:v>
                </c:pt>
              </c:strCache>
            </c:strRef>
          </c:cat>
          <c:val>
            <c:numRef>
              <c:f>Sheet1!$H$2:$H$11</c:f>
              <c:numCache>
                <c:formatCode>0%</c:formatCode>
                <c:ptCount val="10"/>
                <c:pt idx="0">
                  <c:v>0.22</c:v>
                </c:pt>
                <c:pt idx="1">
                  <c:v>0</c:v>
                </c:pt>
                <c:pt idx="2">
                  <c:v>0.72</c:v>
                </c:pt>
                <c:pt idx="3">
                  <c:v>0.05</c:v>
                </c:pt>
                <c:pt idx="4">
                  <c:v>0.48</c:v>
                </c:pt>
                <c:pt idx="5">
                  <c:v>0.52</c:v>
                </c:pt>
                <c:pt idx="6">
                  <c:v>0</c:v>
                </c:pt>
                <c:pt idx="7">
                  <c:v>0</c:v>
                </c:pt>
                <c:pt idx="8">
                  <c:v>0.77</c:v>
                </c:pt>
                <c:pt idx="9">
                  <c:v>7.0000000000000007E-2</c:v>
                </c:pt>
              </c:numCache>
            </c:numRef>
          </c:val>
        </c:ser>
        <c:ser>
          <c:idx val="1"/>
          <c:order val="1"/>
          <c:tx>
            <c:strRef>
              <c:f>Sheet1!$I$1</c:f>
              <c:strCache>
                <c:ptCount val="1"/>
                <c:pt idx="0">
                  <c:v>% Requiring Some College or Associate's Degree</c:v>
                </c:pt>
              </c:strCache>
            </c:strRef>
          </c:tx>
          <c:spPr>
            <a:solidFill>
              <a:srgbClr val="F68026"/>
            </a:solidFill>
            <a:ln w="25400">
              <a:noFill/>
            </a:ln>
          </c:spPr>
          <c:invertIfNegative val="0"/>
          <c:dLbls>
            <c:dLbl>
              <c:idx val="5"/>
              <c:layout>
                <c:manualLayout>
                  <c:x val="-3.1685678073510772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layout>
                <c:manualLayout>
                  <c:x val="-1.1617947748763492E-16"/>
                  <c:y val="-1.2602394454946439E-2"/>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Sheet1!$G$2:$G$11</c:f>
              <c:strCache>
                <c:ptCount val="10"/>
                <c:pt idx="0">
                  <c:v>Sales Representatives, Wholesale And Manufacturing, Technical And Scientific Products</c:v>
                </c:pt>
                <c:pt idx="1">
                  <c:v>Recreation Workers</c:v>
                </c:pt>
                <c:pt idx="2">
                  <c:v>Landscaping And Groundskeeping Workers</c:v>
                </c:pt>
                <c:pt idx="3">
                  <c:v>Environmental Engineers</c:v>
                </c:pt>
                <c:pt idx="4">
                  <c:v>Nonfarm Animal Caretakers</c:v>
                </c:pt>
                <c:pt idx="5">
                  <c:v>First-Line Supervisors Of Landscaping, Lawn Service, And Groundskeeping Workers</c:v>
                </c:pt>
                <c:pt idx="6">
                  <c:v>Environmental Scientists And Specialists, Including Health</c:v>
                </c:pt>
                <c:pt idx="7">
                  <c:v>Occupational Health And Safety Specialists</c:v>
                </c:pt>
                <c:pt idx="8">
                  <c:v>Butchers And Meat Cutters</c:v>
                </c:pt>
                <c:pt idx="9">
                  <c:v>Farm And Home Management Advisors</c:v>
                </c:pt>
              </c:strCache>
            </c:strRef>
          </c:cat>
          <c:val>
            <c:numRef>
              <c:f>Sheet1!$I$2:$I$11</c:f>
              <c:numCache>
                <c:formatCode>0%</c:formatCode>
                <c:ptCount val="10"/>
                <c:pt idx="0">
                  <c:v>0.33</c:v>
                </c:pt>
                <c:pt idx="1">
                  <c:v>0</c:v>
                </c:pt>
                <c:pt idx="2">
                  <c:v>0.22</c:v>
                </c:pt>
                <c:pt idx="3">
                  <c:v>0.11</c:v>
                </c:pt>
                <c:pt idx="4">
                  <c:v>0.4</c:v>
                </c:pt>
                <c:pt idx="5">
                  <c:v>0.31</c:v>
                </c:pt>
                <c:pt idx="6">
                  <c:v>0.06</c:v>
                </c:pt>
                <c:pt idx="7">
                  <c:v>0</c:v>
                </c:pt>
                <c:pt idx="8">
                  <c:v>0.2</c:v>
                </c:pt>
                <c:pt idx="9">
                  <c:v>0.19</c:v>
                </c:pt>
              </c:numCache>
            </c:numRef>
          </c:val>
        </c:ser>
        <c:ser>
          <c:idx val="2"/>
          <c:order val="2"/>
          <c:tx>
            <c:strRef>
              <c:f>Sheet1!$J$1</c:f>
              <c:strCache>
                <c:ptCount val="1"/>
                <c:pt idx="0">
                  <c:v>% Requiring a Bachelor's or Higher</c:v>
                </c:pt>
              </c:strCache>
            </c:strRef>
          </c:tx>
          <c:spPr>
            <a:solidFill>
              <a:schemeClr val="bg1">
                <a:lumMod val="5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Sheet1!$G$2:$G$11</c:f>
              <c:strCache>
                <c:ptCount val="10"/>
                <c:pt idx="0">
                  <c:v>Sales Representatives, Wholesale And Manufacturing, Technical And Scientific Products</c:v>
                </c:pt>
                <c:pt idx="1">
                  <c:v>Recreation Workers</c:v>
                </c:pt>
                <c:pt idx="2">
                  <c:v>Landscaping And Groundskeeping Workers</c:v>
                </c:pt>
                <c:pt idx="3">
                  <c:v>Environmental Engineers</c:v>
                </c:pt>
                <c:pt idx="4">
                  <c:v>Nonfarm Animal Caretakers</c:v>
                </c:pt>
                <c:pt idx="5">
                  <c:v>First-Line Supervisors Of Landscaping, Lawn Service, And Groundskeeping Workers</c:v>
                </c:pt>
                <c:pt idx="6">
                  <c:v>Environmental Scientists And Specialists, Including Health</c:v>
                </c:pt>
                <c:pt idx="7">
                  <c:v>Occupational Health And Safety Specialists</c:v>
                </c:pt>
                <c:pt idx="8">
                  <c:v>Butchers And Meat Cutters</c:v>
                </c:pt>
                <c:pt idx="9">
                  <c:v>Farm And Home Management Advisors</c:v>
                </c:pt>
              </c:strCache>
            </c:strRef>
          </c:cat>
          <c:val>
            <c:numRef>
              <c:f>Sheet1!$J$2:$J$11</c:f>
              <c:numCache>
                <c:formatCode>0%</c:formatCode>
                <c:ptCount val="10"/>
                <c:pt idx="0">
                  <c:v>0.45</c:v>
                </c:pt>
                <c:pt idx="1">
                  <c:v>0</c:v>
                </c:pt>
                <c:pt idx="2">
                  <c:v>0.06</c:v>
                </c:pt>
                <c:pt idx="3">
                  <c:v>0.84</c:v>
                </c:pt>
                <c:pt idx="4">
                  <c:v>0.12</c:v>
                </c:pt>
                <c:pt idx="5">
                  <c:v>0.17</c:v>
                </c:pt>
                <c:pt idx="6">
                  <c:v>0.94</c:v>
                </c:pt>
                <c:pt idx="7">
                  <c:v>0</c:v>
                </c:pt>
                <c:pt idx="8">
                  <c:v>0.03</c:v>
                </c:pt>
                <c:pt idx="9">
                  <c:v>0.74</c:v>
                </c:pt>
              </c:numCache>
            </c:numRef>
          </c:val>
        </c:ser>
        <c:dLbls>
          <c:showLegendKey val="0"/>
          <c:showVal val="0"/>
          <c:showCatName val="0"/>
          <c:showSerName val="0"/>
          <c:showPercent val="0"/>
          <c:showBubbleSize val="0"/>
        </c:dLbls>
        <c:gapWidth val="100"/>
        <c:overlap val="100"/>
        <c:axId val="230392336"/>
        <c:axId val="230388808"/>
      </c:barChart>
      <c:catAx>
        <c:axId val="23039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230388808"/>
        <c:crosses val="autoZero"/>
        <c:auto val="1"/>
        <c:lblAlgn val="ctr"/>
        <c:lblOffset val="100"/>
        <c:noMultiLvlLbl val="0"/>
      </c:catAx>
      <c:valAx>
        <c:axId val="230388808"/>
        <c:scaling>
          <c:orientation val="minMax"/>
        </c:scaling>
        <c:delete val="0"/>
        <c:axPos val="l"/>
        <c:numFmt formatCode="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0392336"/>
        <c:crosses val="autoZero"/>
        <c:crossBetween val="between"/>
      </c:valAx>
      <c:spPr>
        <a:noFill/>
        <a:ln w="25400">
          <a:noFill/>
        </a:ln>
      </c:spPr>
    </c:plotArea>
    <c:legend>
      <c:legendPos val="b"/>
      <c:layout>
        <c:manualLayout>
          <c:xMode val="edge"/>
          <c:yMode val="edge"/>
          <c:x val="8.3001734158230193E-3"/>
          <c:y val="0.93945782896540919"/>
          <c:w val="0.99169982658417699"/>
          <c:h val="4.5616797900262469E-2"/>
        </c:manualLayout>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62431102362204738"/>
          <c:y val="1.6493048042660005E-3"/>
          <c:w val="0.29234005905511812"/>
          <c:h val="0.94759450526324474"/>
        </c:manualLayout>
      </c:layout>
      <c:barChart>
        <c:barDir val="bar"/>
        <c:grouping val="clustered"/>
        <c:varyColors val="0"/>
        <c:ser>
          <c:idx val="0"/>
          <c:order val="0"/>
          <c:spPr>
            <a:solidFill>
              <a:srgbClr val="4BACC6">
                <a:lumMod val="50000"/>
              </a:srgbClr>
            </a:solidFill>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'[Reg 9  Top Jobs Q1 2014.xls]Data'!$B$2:$B$21</c:f>
              <c:strCache>
                <c:ptCount val="20"/>
                <c:pt idx="0">
                  <c:v>Heavy And Tractor-Trailer Truck Drivers</c:v>
                </c:pt>
                <c:pt idx="1">
                  <c:v>Retail Salespersons</c:v>
                </c:pt>
                <c:pt idx="2">
                  <c:v>Registered Nurses</c:v>
                </c:pt>
                <c:pt idx="3">
                  <c:v>Sales Representatives, Wholesale And Manufacturing, Except Technical And Scientific Products</c:v>
                </c:pt>
                <c:pt idx="4">
                  <c:v>Customer Service Representatives</c:v>
                </c:pt>
                <c:pt idx="5">
                  <c:v>Software Developers, Applications</c:v>
                </c:pt>
                <c:pt idx="6">
                  <c:v>Medical And Health Services Managers</c:v>
                </c:pt>
                <c:pt idx="7">
                  <c:v>First-Line Supervisors Of Retail Sales Workers</c:v>
                </c:pt>
                <c:pt idx="8">
                  <c:v>Maintenance And Repair Workers, General</c:v>
                </c:pt>
                <c:pt idx="9">
                  <c:v>Secretaries And Administrative Assistants, Except Legal, Medical, And Executive</c:v>
                </c:pt>
                <c:pt idx="10">
                  <c:v>Combined Food Preparation And Serving Workers, Including Fast Food</c:v>
                </c:pt>
                <c:pt idx="11">
                  <c:v>First-Line Supervisors Of Food Preparation And Serving Workers</c:v>
                </c:pt>
                <c:pt idx="12">
                  <c:v>Janitors And Cleaners, Except Maids And Housekeeping Cleaners</c:v>
                </c:pt>
                <c:pt idx="13">
                  <c:v>Laborers And Freight, Stock, And Material Movers, Hand</c:v>
                </c:pt>
                <c:pt idx="14">
                  <c:v>Nursing Assistants</c:v>
                </c:pt>
                <c:pt idx="15">
                  <c:v>Personal Care Aides</c:v>
                </c:pt>
                <c:pt idx="16">
                  <c:v>Light Truck Or Delivery Services Drivers</c:v>
                </c:pt>
                <c:pt idx="17">
                  <c:v>Childcare Workers</c:v>
                </c:pt>
                <c:pt idx="18">
                  <c:v>Office Clerks, General</c:v>
                </c:pt>
                <c:pt idx="19">
                  <c:v>General And Operations Managers</c:v>
                </c:pt>
              </c:strCache>
            </c:strRef>
          </c:cat>
          <c:val>
            <c:numRef>
              <c:f>'[Reg 9  Top Jobs Q1 2014.xls]Data'!$C$2:$C$21</c:f>
              <c:numCache>
                <c:formatCode>#,##0</c:formatCode>
                <c:ptCount val="20"/>
                <c:pt idx="0">
                  <c:v>873</c:v>
                </c:pt>
                <c:pt idx="1">
                  <c:v>754</c:v>
                </c:pt>
                <c:pt idx="2">
                  <c:v>587</c:v>
                </c:pt>
                <c:pt idx="3">
                  <c:v>566</c:v>
                </c:pt>
                <c:pt idx="4">
                  <c:v>510</c:v>
                </c:pt>
                <c:pt idx="5">
                  <c:v>450</c:v>
                </c:pt>
                <c:pt idx="6">
                  <c:v>412</c:v>
                </c:pt>
                <c:pt idx="7">
                  <c:v>382</c:v>
                </c:pt>
                <c:pt idx="8">
                  <c:v>348</c:v>
                </c:pt>
                <c:pt idx="9">
                  <c:v>287</c:v>
                </c:pt>
                <c:pt idx="10">
                  <c:v>281</c:v>
                </c:pt>
                <c:pt idx="11">
                  <c:v>261</c:v>
                </c:pt>
                <c:pt idx="12">
                  <c:v>254</c:v>
                </c:pt>
                <c:pt idx="13">
                  <c:v>235</c:v>
                </c:pt>
                <c:pt idx="14">
                  <c:v>206</c:v>
                </c:pt>
                <c:pt idx="15">
                  <c:v>203</c:v>
                </c:pt>
                <c:pt idx="16">
                  <c:v>189</c:v>
                </c:pt>
                <c:pt idx="17">
                  <c:v>175</c:v>
                </c:pt>
                <c:pt idx="18">
                  <c:v>172</c:v>
                </c:pt>
                <c:pt idx="19">
                  <c:v>168</c:v>
                </c:pt>
              </c:numCache>
            </c:numRef>
          </c:val>
        </c:ser>
        <c:dLbls>
          <c:showLegendKey val="0"/>
          <c:showVal val="0"/>
          <c:showCatName val="0"/>
          <c:showSerName val="0"/>
          <c:showPercent val="0"/>
          <c:showBubbleSize val="0"/>
        </c:dLbls>
        <c:gapWidth val="150"/>
        <c:axId val="176325968"/>
        <c:axId val="176325184"/>
      </c:barChart>
      <c:catAx>
        <c:axId val="176325968"/>
        <c:scaling>
          <c:orientation val="maxMin"/>
        </c:scaling>
        <c:delete val="0"/>
        <c:axPos val="l"/>
        <c:numFmt formatCode="General" sourceLinked="1"/>
        <c:majorTickMark val="out"/>
        <c:minorTickMark val="none"/>
        <c:tickLblPos val="low"/>
        <c:txPr>
          <a:bodyPr anchor="ctr" anchorCtr="0"/>
          <a:lstStyle/>
          <a:p>
            <a:pPr>
              <a:defRPr sz="1400"/>
            </a:pPr>
            <a:endParaRPr lang="en-US"/>
          </a:p>
        </c:txPr>
        <c:crossAx val="176325184"/>
        <c:crosses val="autoZero"/>
        <c:auto val="1"/>
        <c:lblAlgn val="ctr"/>
        <c:lblOffset val="100"/>
        <c:noMultiLvlLbl val="0"/>
      </c:catAx>
      <c:valAx>
        <c:axId val="176325184"/>
        <c:scaling>
          <c:orientation val="minMax"/>
        </c:scaling>
        <c:delete val="1"/>
        <c:axPos val="t"/>
        <c:numFmt formatCode="#,##0" sourceLinked="1"/>
        <c:majorTickMark val="out"/>
        <c:minorTickMark val="none"/>
        <c:tickLblPos val="nextTo"/>
        <c:crossAx val="17632596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Combined!$C$1</c:f>
              <c:strCache>
                <c:ptCount val="1"/>
                <c:pt idx="0">
                  <c:v>Labor Force</c:v>
                </c:pt>
              </c:strCache>
            </c:strRef>
          </c:tx>
          <c:spPr>
            <a:ln w="57150">
              <a:solidFill>
                <a:srgbClr val="4BACC6">
                  <a:lumMod val="50000"/>
                </a:srgbClr>
              </a:solidFill>
            </a:ln>
          </c:spPr>
          <c:marker>
            <c:symbol val="none"/>
          </c:marker>
          <c:cat>
            <c:multiLvlStrRef>
              <c:f>Combined!$A$67:$B$142</c:f>
              <c:multiLvlStrCache>
                <c:ptCount val="76"/>
                <c:lvl>
                  <c:pt idx="0">
                    <c:v>Jan</c:v>
                  </c:pt>
                  <c:pt idx="1">
                    <c:v>Feb</c:v>
                  </c:pt>
                  <c:pt idx="2">
                    <c:v>Mar</c:v>
                  </c:pt>
                  <c:pt idx="3">
                    <c:v>Apr</c:v>
                  </c:pt>
                  <c:pt idx="4">
                    <c:v>May</c:v>
                  </c:pt>
                  <c:pt idx="5">
                    <c:v>Jun</c:v>
                  </c:pt>
                  <c:pt idx="6">
                    <c:v>Jul</c:v>
                  </c:pt>
                  <c:pt idx="7">
                    <c:v>Aug</c:v>
                  </c:pt>
                  <c:pt idx="8">
                    <c:v>Sep</c:v>
                  </c:pt>
                  <c:pt idx="9">
                    <c:v>Oct</c:v>
                  </c:pt>
                  <c:pt idx="10">
                    <c:v>Nov</c:v>
                  </c:pt>
                  <c:pt idx="11">
                    <c:v>Dec</c:v>
                  </c:pt>
                  <c:pt idx="12">
                    <c:v>Annual</c:v>
                  </c:pt>
                  <c:pt idx="13">
                    <c:v>Jan</c:v>
                  </c:pt>
                  <c:pt idx="14">
                    <c:v>Feb</c:v>
                  </c:pt>
                  <c:pt idx="15">
                    <c:v>Mar</c:v>
                  </c:pt>
                  <c:pt idx="16">
                    <c:v>Apr</c:v>
                  </c:pt>
                  <c:pt idx="17">
                    <c:v>May</c:v>
                  </c:pt>
                  <c:pt idx="18">
                    <c:v>Jun</c:v>
                  </c:pt>
                  <c:pt idx="19">
                    <c:v>Jul</c:v>
                  </c:pt>
                  <c:pt idx="20">
                    <c:v>Aug</c:v>
                  </c:pt>
                  <c:pt idx="21">
                    <c:v>Sep</c:v>
                  </c:pt>
                  <c:pt idx="22">
                    <c:v>Oct</c:v>
                  </c:pt>
                  <c:pt idx="23">
                    <c:v>Nov</c:v>
                  </c:pt>
                  <c:pt idx="24">
                    <c:v>Dec</c:v>
                  </c:pt>
                  <c:pt idx="25">
                    <c:v>Annual</c:v>
                  </c:pt>
                  <c:pt idx="26">
                    <c:v>Jan</c:v>
                  </c:pt>
                  <c:pt idx="27">
                    <c:v>Feb</c:v>
                  </c:pt>
                  <c:pt idx="28">
                    <c:v>Mar</c:v>
                  </c:pt>
                  <c:pt idx="29">
                    <c:v>Apr</c:v>
                  </c:pt>
                  <c:pt idx="30">
                    <c:v>May</c:v>
                  </c:pt>
                  <c:pt idx="31">
                    <c:v>Jun</c:v>
                  </c:pt>
                  <c:pt idx="32">
                    <c:v>Jul</c:v>
                  </c:pt>
                  <c:pt idx="33">
                    <c:v>Aug</c:v>
                  </c:pt>
                  <c:pt idx="34">
                    <c:v>Sep</c:v>
                  </c:pt>
                  <c:pt idx="35">
                    <c:v>Oct</c:v>
                  </c:pt>
                  <c:pt idx="36">
                    <c:v>Nov</c:v>
                  </c:pt>
                  <c:pt idx="37">
                    <c:v>Dec</c:v>
                  </c:pt>
                  <c:pt idx="38">
                    <c:v>Jan</c:v>
                  </c:pt>
                  <c:pt idx="39">
                    <c:v>Feb</c:v>
                  </c:pt>
                  <c:pt idx="40">
                    <c:v>Mar</c:v>
                  </c:pt>
                  <c:pt idx="41">
                    <c:v>Apr</c:v>
                  </c:pt>
                  <c:pt idx="42">
                    <c:v>May</c:v>
                  </c:pt>
                  <c:pt idx="43">
                    <c:v>Jun</c:v>
                  </c:pt>
                  <c:pt idx="44">
                    <c:v>Jul</c:v>
                  </c:pt>
                  <c:pt idx="45">
                    <c:v>Aug</c:v>
                  </c:pt>
                  <c:pt idx="46">
                    <c:v>Sep</c:v>
                  </c:pt>
                  <c:pt idx="47">
                    <c:v>Oct</c:v>
                  </c:pt>
                  <c:pt idx="48">
                    <c:v>Nov</c:v>
                  </c:pt>
                  <c:pt idx="49">
                    <c:v>Dec</c:v>
                  </c:pt>
                  <c:pt idx="50">
                    <c:v>Jan</c:v>
                  </c:pt>
                  <c:pt idx="51">
                    <c:v>Feb</c:v>
                  </c:pt>
                  <c:pt idx="52">
                    <c:v>Mar</c:v>
                  </c:pt>
                  <c:pt idx="53">
                    <c:v>Apr</c:v>
                  </c:pt>
                  <c:pt idx="54">
                    <c:v>May</c:v>
                  </c:pt>
                  <c:pt idx="55">
                    <c:v>Jun</c:v>
                  </c:pt>
                  <c:pt idx="56">
                    <c:v>Jul</c:v>
                  </c:pt>
                  <c:pt idx="57">
                    <c:v>Aug</c:v>
                  </c:pt>
                  <c:pt idx="58">
                    <c:v>Sep</c:v>
                  </c:pt>
                  <c:pt idx="59">
                    <c:v>Oct</c:v>
                  </c:pt>
                  <c:pt idx="60">
                    <c:v>Nov</c:v>
                  </c:pt>
                  <c:pt idx="61">
                    <c:v>Dec</c:v>
                  </c:pt>
                  <c:pt idx="62">
                    <c:v>Jan</c:v>
                  </c:pt>
                  <c:pt idx="63">
                    <c:v>Feb</c:v>
                  </c:pt>
                  <c:pt idx="64">
                    <c:v>Mar</c:v>
                  </c:pt>
                  <c:pt idx="65">
                    <c:v>Apr</c:v>
                  </c:pt>
                  <c:pt idx="66">
                    <c:v>May</c:v>
                  </c:pt>
                  <c:pt idx="67">
                    <c:v>Jun</c:v>
                  </c:pt>
                  <c:pt idx="68">
                    <c:v>Jul</c:v>
                  </c:pt>
                  <c:pt idx="69">
                    <c:v>Aug</c:v>
                  </c:pt>
                  <c:pt idx="70">
                    <c:v>Sep</c:v>
                  </c:pt>
                  <c:pt idx="71">
                    <c:v>Oct</c:v>
                  </c:pt>
                  <c:pt idx="72">
                    <c:v>Nov</c:v>
                  </c:pt>
                  <c:pt idx="73">
                    <c:v>Dec</c:v>
                  </c:pt>
                  <c:pt idx="74">
                    <c:v>Jan</c:v>
                  </c:pt>
                  <c:pt idx="75">
                    <c:v>Feb</c:v>
                  </c:pt>
                </c:lvl>
                <c:lvl>
                  <c:pt idx="0">
                    <c:v>2008</c:v>
                  </c:pt>
                  <c:pt idx="13">
                    <c:v>2009</c:v>
                  </c:pt>
                  <c:pt idx="26">
                    <c:v>2010</c:v>
                  </c:pt>
                  <c:pt idx="38">
                    <c:v>2011</c:v>
                  </c:pt>
                  <c:pt idx="50">
                    <c:v>2012</c:v>
                  </c:pt>
                  <c:pt idx="62">
                    <c:v>2013</c:v>
                  </c:pt>
                  <c:pt idx="74">
                    <c:v>2014</c:v>
                  </c:pt>
                </c:lvl>
              </c:multiLvlStrCache>
            </c:multiLvlStrRef>
          </c:cat>
          <c:val>
            <c:numRef>
              <c:f>Combined!$C$67:$C$142</c:f>
              <c:numCache>
                <c:formatCode>#,##0</c:formatCode>
                <c:ptCount val="76"/>
                <c:pt idx="0">
                  <c:v>511046</c:v>
                </c:pt>
                <c:pt idx="1">
                  <c:v>510897</c:v>
                </c:pt>
                <c:pt idx="2">
                  <c:v>513024</c:v>
                </c:pt>
                <c:pt idx="3">
                  <c:v>507296</c:v>
                </c:pt>
                <c:pt idx="4">
                  <c:v>508169</c:v>
                </c:pt>
                <c:pt idx="5">
                  <c:v>515970</c:v>
                </c:pt>
                <c:pt idx="6">
                  <c:v>512245</c:v>
                </c:pt>
                <c:pt idx="7">
                  <c:v>508139</c:v>
                </c:pt>
                <c:pt idx="8">
                  <c:v>507144</c:v>
                </c:pt>
                <c:pt idx="9">
                  <c:v>509023</c:v>
                </c:pt>
                <c:pt idx="10">
                  <c:v>509541</c:v>
                </c:pt>
                <c:pt idx="11">
                  <c:v>507857</c:v>
                </c:pt>
                <c:pt idx="12">
                  <c:v>510029</c:v>
                </c:pt>
                <c:pt idx="13">
                  <c:v>503704</c:v>
                </c:pt>
                <c:pt idx="14">
                  <c:v>503931</c:v>
                </c:pt>
                <c:pt idx="15">
                  <c:v>505223</c:v>
                </c:pt>
                <c:pt idx="16">
                  <c:v>497986</c:v>
                </c:pt>
                <c:pt idx="17">
                  <c:v>502010</c:v>
                </c:pt>
                <c:pt idx="18">
                  <c:v>508878</c:v>
                </c:pt>
                <c:pt idx="19">
                  <c:v>505510</c:v>
                </c:pt>
                <c:pt idx="20">
                  <c:v>501194</c:v>
                </c:pt>
                <c:pt idx="21">
                  <c:v>496429</c:v>
                </c:pt>
                <c:pt idx="22">
                  <c:v>498549</c:v>
                </c:pt>
                <c:pt idx="23">
                  <c:v>497371</c:v>
                </c:pt>
                <c:pt idx="24">
                  <c:v>495431</c:v>
                </c:pt>
                <c:pt idx="25">
                  <c:v>501352</c:v>
                </c:pt>
                <c:pt idx="26">
                  <c:v>490278</c:v>
                </c:pt>
                <c:pt idx="27">
                  <c:v>490952</c:v>
                </c:pt>
                <c:pt idx="28">
                  <c:v>490955</c:v>
                </c:pt>
                <c:pt idx="29">
                  <c:v>487816</c:v>
                </c:pt>
                <c:pt idx="30">
                  <c:v>488273</c:v>
                </c:pt>
                <c:pt idx="31">
                  <c:v>493317</c:v>
                </c:pt>
                <c:pt idx="32">
                  <c:v>491042</c:v>
                </c:pt>
                <c:pt idx="33">
                  <c:v>484248</c:v>
                </c:pt>
                <c:pt idx="34">
                  <c:v>479943</c:v>
                </c:pt>
                <c:pt idx="35">
                  <c:v>480742</c:v>
                </c:pt>
                <c:pt idx="36">
                  <c:v>481996</c:v>
                </c:pt>
                <c:pt idx="37">
                  <c:v>479741</c:v>
                </c:pt>
                <c:pt idx="38">
                  <c:v>482938</c:v>
                </c:pt>
                <c:pt idx="39">
                  <c:v>476354</c:v>
                </c:pt>
                <c:pt idx="40">
                  <c:v>477782</c:v>
                </c:pt>
                <c:pt idx="41">
                  <c:v>477992</c:v>
                </c:pt>
                <c:pt idx="42">
                  <c:v>477273</c:v>
                </c:pt>
                <c:pt idx="43">
                  <c:v>478390</c:v>
                </c:pt>
                <c:pt idx="44">
                  <c:v>479331</c:v>
                </c:pt>
                <c:pt idx="45">
                  <c:v>478136</c:v>
                </c:pt>
                <c:pt idx="46">
                  <c:v>474281</c:v>
                </c:pt>
                <c:pt idx="47">
                  <c:v>473961</c:v>
                </c:pt>
                <c:pt idx="48">
                  <c:v>475528</c:v>
                </c:pt>
                <c:pt idx="49">
                  <c:v>476053</c:v>
                </c:pt>
                <c:pt idx="50">
                  <c:v>473237</c:v>
                </c:pt>
                <c:pt idx="51">
                  <c:v>470761</c:v>
                </c:pt>
                <c:pt idx="52">
                  <c:v>472392</c:v>
                </c:pt>
                <c:pt idx="53">
                  <c:v>474447</c:v>
                </c:pt>
                <c:pt idx="54">
                  <c:v>471423</c:v>
                </c:pt>
                <c:pt idx="55">
                  <c:v>474898</c:v>
                </c:pt>
                <c:pt idx="56">
                  <c:v>474796</c:v>
                </c:pt>
                <c:pt idx="57">
                  <c:v>473076</c:v>
                </c:pt>
                <c:pt idx="58">
                  <c:v>469647</c:v>
                </c:pt>
                <c:pt idx="59">
                  <c:v>470546</c:v>
                </c:pt>
                <c:pt idx="60">
                  <c:v>472473</c:v>
                </c:pt>
                <c:pt idx="61">
                  <c:v>473539</c:v>
                </c:pt>
                <c:pt idx="62">
                  <c:v>474274</c:v>
                </c:pt>
                <c:pt idx="63">
                  <c:v>470499</c:v>
                </c:pt>
                <c:pt idx="64">
                  <c:v>473134</c:v>
                </c:pt>
                <c:pt idx="65">
                  <c:v>474793</c:v>
                </c:pt>
                <c:pt idx="66">
                  <c:v>473198</c:v>
                </c:pt>
                <c:pt idx="67">
                  <c:v>478408</c:v>
                </c:pt>
                <c:pt idx="68">
                  <c:v>479369</c:v>
                </c:pt>
                <c:pt idx="69">
                  <c:v>477147</c:v>
                </c:pt>
                <c:pt idx="70">
                  <c:v>472253</c:v>
                </c:pt>
                <c:pt idx="71">
                  <c:v>470801</c:v>
                </c:pt>
                <c:pt idx="72">
                  <c:v>474279</c:v>
                </c:pt>
                <c:pt idx="73">
                  <c:v>472902</c:v>
                </c:pt>
                <c:pt idx="74">
                  <c:v>472174</c:v>
                </c:pt>
                <c:pt idx="75">
                  <c:v>475253</c:v>
                </c:pt>
              </c:numCache>
            </c:numRef>
          </c:val>
          <c:smooth val="0"/>
        </c:ser>
        <c:ser>
          <c:idx val="1"/>
          <c:order val="1"/>
          <c:tx>
            <c:strRef>
              <c:f>Combined!$D$1</c:f>
              <c:strCache>
                <c:ptCount val="1"/>
                <c:pt idx="0">
                  <c:v>Employment </c:v>
                </c:pt>
              </c:strCache>
            </c:strRef>
          </c:tx>
          <c:spPr>
            <a:ln w="57150">
              <a:solidFill>
                <a:srgbClr val="F79646">
                  <a:lumMod val="75000"/>
                </a:srgbClr>
              </a:solidFill>
            </a:ln>
          </c:spPr>
          <c:marker>
            <c:symbol val="none"/>
          </c:marker>
          <c:cat>
            <c:multiLvlStrRef>
              <c:f>Combined!$A$67:$B$142</c:f>
              <c:multiLvlStrCache>
                <c:ptCount val="76"/>
                <c:lvl>
                  <c:pt idx="0">
                    <c:v>Jan</c:v>
                  </c:pt>
                  <c:pt idx="1">
                    <c:v>Feb</c:v>
                  </c:pt>
                  <c:pt idx="2">
                    <c:v>Mar</c:v>
                  </c:pt>
                  <c:pt idx="3">
                    <c:v>Apr</c:v>
                  </c:pt>
                  <c:pt idx="4">
                    <c:v>May</c:v>
                  </c:pt>
                  <c:pt idx="5">
                    <c:v>Jun</c:v>
                  </c:pt>
                  <c:pt idx="6">
                    <c:v>Jul</c:v>
                  </c:pt>
                  <c:pt idx="7">
                    <c:v>Aug</c:v>
                  </c:pt>
                  <c:pt idx="8">
                    <c:v>Sep</c:v>
                  </c:pt>
                  <c:pt idx="9">
                    <c:v>Oct</c:v>
                  </c:pt>
                  <c:pt idx="10">
                    <c:v>Nov</c:v>
                  </c:pt>
                  <c:pt idx="11">
                    <c:v>Dec</c:v>
                  </c:pt>
                  <c:pt idx="12">
                    <c:v>Annual</c:v>
                  </c:pt>
                  <c:pt idx="13">
                    <c:v>Jan</c:v>
                  </c:pt>
                  <c:pt idx="14">
                    <c:v>Feb</c:v>
                  </c:pt>
                  <c:pt idx="15">
                    <c:v>Mar</c:v>
                  </c:pt>
                  <c:pt idx="16">
                    <c:v>Apr</c:v>
                  </c:pt>
                  <c:pt idx="17">
                    <c:v>May</c:v>
                  </c:pt>
                  <c:pt idx="18">
                    <c:v>Jun</c:v>
                  </c:pt>
                  <c:pt idx="19">
                    <c:v>Jul</c:v>
                  </c:pt>
                  <c:pt idx="20">
                    <c:v>Aug</c:v>
                  </c:pt>
                  <c:pt idx="21">
                    <c:v>Sep</c:v>
                  </c:pt>
                  <c:pt idx="22">
                    <c:v>Oct</c:v>
                  </c:pt>
                  <c:pt idx="23">
                    <c:v>Nov</c:v>
                  </c:pt>
                  <c:pt idx="24">
                    <c:v>Dec</c:v>
                  </c:pt>
                  <c:pt idx="25">
                    <c:v>Annual</c:v>
                  </c:pt>
                  <c:pt idx="26">
                    <c:v>Jan</c:v>
                  </c:pt>
                  <c:pt idx="27">
                    <c:v>Feb</c:v>
                  </c:pt>
                  <c:pt idx="28">
                    <c:v>Mar</c:v>
                  </c:pt>
                  <c:pt idx="29">
                    <c:v>Apr</c:v>
                  </c:pt>
                  <c:pt idx="30">
                    <c:v>May</c:v>
                  </c:pt>
                  <c:pt idx="31">
                    <c:v>Jun</c:v>
                  </c:pt>
                  <c:pt idx="32">
                    <c:v>Jul</c:v>
                  </c:pt>
                  <c:pt idx="33">
                    <c:v>Aug</c:v>
                  </c:pt>
                  <c:pt idx="34">
                    <c:v>Sep</c:v>
                  </c:pt>
                  <c:pt idx="35">
                    <c:v>Oct</c:v>
                  </c:pt>
                  <c:pt idx="36">
                    <c:v>Nov</c:v>
                  </c:pt>
                  <c:pt idx="37">
                    <c:v>Dec</c:v>
                  </c:pt>
                  <c:pt idx="38">
                    <c:v>Jan</c:v>
                  </c:pt>
                  <c:pt idx="39">
                    <c:v>Feb</c:v>
                  </c:pt>
                  <c:pt idx="40">
                    <c:v>Mar</c:v>
                  </c:pt>
                  <c:pt idx="41">
                    <c:v>Apr</c:v>
                  </c:pt>
                  <c:pt idx="42">
                    <c:v>May</c:v>
                  </c:pt>
                  <c:pt idx="43">
                    <c:v>Jun</c:v>
                  </c:pt>
                  <c:pt idx="44">
                    <c:v>Jul</c:v>
                  </c:pt>
                  <c:pt idx="45">
                    <c:v>Aug</c:v>
                  </c:pt>
                  <c:pt idx="46">
                    <c:v>Sep</c:v>
                  </c:pt>
                  <c:pt idx="47">
                    <c:v>Oct</c:v>
                  </c:pt>
                  <c:pt idx="48">
                    <c:v>Nov</c:v>
                  </c:pt>
                  <c:pt idx="49">
                    <c:v>Dec</c:v>
                  </c:pt>
                  <c:pt idx="50">
                    <c:v>Jan</c:v>
                  </c:pt>
                  <c:pt idx="51">
                    <c:v>Feb</c:v>
                  </c:pt>
                  <c:pt idx="52">
                    <c:v>Mar</c:v>
                  </c:pt>
                  <c:pt idx="53">
                    <c:v>Apr</c:v>
                  </c:pt>
                  <c:pt idx="54">
                    <c:v>May</c:v>
                  </c:pt>
                  <c:pt idx="55">
                    <c:v>Jun</c:v>
                  </c:pt>
                  <c:pt idx="56">
                    <c:v>Jul</c:v>
                  </c:pt>
                  <c:pt idx="57">
                    <c:v>Aug</c:v>
                  </c:pt>
                  <c:pt idx="58">
                    <c:v>Sep</c:v>
                  </c:pt>
                  <c:pt idx="59">
                    <c:v>Oct</c:v>
                  </c:pt>
                  <c:pt idx="60">
                    <c:v>Nov</c:v>
                  </c:pt>
                  <c:pt idx="61">
                    <c:v>Dec</c:v>
                  </c:pt>
                  <c:pt idx="62">
                    <c:v>Jan</c:v>
                  </c:pt>
                  <c:pt idx="63">
                    <c:v>Feb</c:v>
                  </c:pt>
                  <c:pt idx="64">
                    <c:v>Mar</c:v>
                  </c:pt>
                  <c:pt idx="65">
                    <c:v>Apr</c:v>
                  </c:pt>
                  <c:pt idx="66">
                    <c:v>May</c:v>
                  </c:pt>
                  <c:pt idx="67">
                    <c:v>Jun</c:v>
                  </c:pt>
                  <c:pt idx="68">
                    <c:v>Jul</c:v>
                  </c:pt>
                  <c:pt idx="69">
                    <c:v>Aug</c:v>
                  </c:pt>
                  <c:pt idx="70">
                    <c:v>Sep</c:v>
                  </c:pt>
                  <c:pt idx="71">
                    <c:v>Oct</c:v>
                  </c:pt>
                  <c:pt idx="72">
                    <c:v>Nov</c:v>
                  </c:pt>
                  <c:pt idx="73">
                    <c:v>Dec</c:v>
                  </c:pt>
                  <c:pt idx="74">
                    <c:v>Jan</c:v>
                  </c:pt>
                  <c:pt idx="75">
                    <c:v>Feb</c:v>
                  </c:pt>
                </c:lvl>
                <c:lvl>
                  <c:pt idx="0">
                    <c:v>2008</c:v>
                  </c:pt>
                  <c:pt idx="13">
                    <c:v>2009</c:v>
                  </c:pt>
                  <c:pt idx="26">
                    <c:v>2010</c:v>
                  </c:pt>
                  <c:pt idx="38">
                    <c:v>2011</c:v>
                  </c:pt>
                  <c:pt idx="50">
                    <c:v>2012</c:v>
                  </c:pt>
                  <c:pt idx="62">
                    <c:v>2013</c:v>
                  </c:pt>
                  <c:pt idx="74">
                    <c:v>2014</c:v>
                  </c:pt>
                </c:lvl>
              </c:multiLvlStrCache>
            </c:multiLvlStrRef>
          </c:cat>
          <c:val>
            <c:numRef>
              <c:f>Combined!$D$67:$D$142</c:f>
              <c:numCache>
                <c:formatCode>#,##0</c:formatCode>
                <c:ptCount val="76"/>
                <c:pt idx="0">
                  <c:v>477832</c:v>
                </c:pt>
                <c:pt idx="1">
                  <c:v>479686</c:v>
                </c:pt>
                <c:pt idx="2">
                  <c:v>480898</c:v>
                </c:pt>
                <c:pt idx="3">
                  <c:v>478843</c:v>
                </c:pt>
                <c:pt idx="4">
                  <c:v>477771</c:v>
                </c:pt>
                <c:pt idx="5">
                  <c:v>481737</c:v>
                </c:pt>
                <c:pt idx="6">
                  <c:v>474088</c:v>
                </c:pt>
                <c:pt idx="7">
                  <c:v>474311</c:v>
                </c:pt>
                <c:pt idx="8">
                  <c:v>474127</c:v>
                </c:pt>
                <c:pt idx="9">
                  <c:v>476047</c:v>
                </c:pt>
                <c:pt idx="10">
                  <c:v>477693</c:v>
                </c:pt>
                <c:pt idx="11">
                  <c:v>472172</c:v>
                </c:pt>
                <c:pt idx="12">
                  <c:v>477100</c:v>
                </c:pt>
                <c:pt idx="13">
                  <c:v>463900</c:v>
                </c:pt>
                <c:pt idx="14">
                  <c:v>463874</c:v>
                </c:pt>
                <c:pt idx="15">
                  <c:v>463576</c:v>
                </c:pt>
                <c:pt idx="16">
                  <c:v>460260</c:v>
                </c:pt>
                <c:pt idx="17">
                  <c:v>458143</c:v>
                </c:pt>
                <c:pt idx="18">
                  <c:v>461276</c:v>
                </c:pt>
                <c:pt idx="19">
                  <c:v>454376</c:v>
                </c:pt>
                <c:pt idx="20">
                  <c:v>454346</c:v>
                </c:pt>
                <c:pt idx="21">
                  <c:v>451809</c:v>
                </c:pt>
                <c:pt idx="22">
                  <c:v>454991</c:v>
                </c:pt>
                <c:pt idx="23">
                  <c:v>452959</c:v>
                </c:pt>
                <c:pt idx="24">
                  <c:v>445874</c:v>
                </c:pt>
                <c:pt idx="25">
                  <c:v>457116</c:v>
                </c:pt>
                <c:pt idx="26">
                  <c:v>435964</c:v>
                </c:pt>
                <c:pt idx="27">
                  <c:v>436257</c:v>
                </c:pt>
                <c:pt idx="28">
                  <c:v>434214</c:v>
                </c:pt>
                <c:pt idx="29">
                  <c:v>434467</c:v>
                </c:pt>
                <c:pt idx="30">
                  <c:v>431401</c:v>
                </c:pt>
                <c:pt idx="31">
                  <c:v>432173</c:v>
                </c:pt>
                <c:pt idx="32">
                  <c:v>428643</c:v>
                </c:pt>
                <c:pt idx="33">
                  <c:v>428445</c:v>
                </c:pt>
                <c:pt idx="34">
                  <c:v>426869</c:v>
                </c:pt>
                <c:pt idx="35">
                  <c:v>429555</c:v>
                </c:pt>
                <c:pt idx="36">
                  <c:v>431361</c:v>
                </c:pt>
                <c:pt idx="37">
                  <c:v>427159</c:v>
                </c:pt>
                <c:pt idx="38">
                  <c:v>429871</c:v>
                </c:pt>
                <c:pt idx="39">
                  <c:v>422516</c:v>
                </c:pt>
                <c:pt idx="40">
                  <c:v>424864</c:v>
                </c:pt>
                <c:pt idx="41">
                  <c:v>425687</c:v>
                </c:pt>
                <c:pt idx="42">
                  <c:v>429047</c:v>
                </c:pt>
                <c:pt idx="43">
                  <c:v>429238</c:v>
                </c:pt>
                <c:pt idx="44">
                  <c:v>427634</c:v>
                </c:pt>
                <c:pt idx="45">
                  <c:v>426398</c:v>
                </c:pt>
                <c:pt idx="46">
                  <c:v>427774</c:v>
                </c:pt>
                <c:pt idx="47">
                  <c:v>430778</c:v>
                </c:pt>
                <c:pt idx="48">
                  <c:v>434950</c:v>
                </c:pt>
                <c:pt idx="49">
                  <c:v>435488</c:v>
                </c:pt>
                <c:pt idx="50">
                  <c:v>432073</c:v>
                </c:pt>
                <c:pt idx="51">
                  <c:v>427721</c:v>
                </c:pt>
                <c:pt idx="52">
                  <c:v>430736</c:v>
                </c:pt>
                <c:pt idx="53">
                  <c:v>433449</c:v>
                </c:pt>
                <c:pt idx="54">
                  <c:v>433631</c:v>
                </c:pt>
                <c:pt idx="55">
                  <c:v>434845</c:v>
                </c:pt>
                <c:pt idx="56">
                  <c:v>430825</c:v>
                </c:pt>
                <c:pt idx="57">
                  <c:v>429784</c:v>
                </c:pt>
                <c:pt idx="58">
                  <c:v>431440</c:v>
                </c:pt>
                <c:pt idx="59">
                  <c:v>434512</c:v>
                </c:pt>
                <c:pt idx="60">
                  <c:v>438783</c:v>
                </c:pt>
                <c:pt idx="61">
                  <c:v>440158</c:v>
                </c:pt>
                <c:pt idx="62">
                  <c:v>437750</c:v>
                </c:pt>
                <c:pt idx="63">
                  <c:v>432927</c:v>
                </c:pt>
                <c:pt idx="64">
                  <c:v>436156</c:v>
                </c:pt>
                <c:pt idx="65">
                  <c:v>438881</c:v>
                </c:pt>
                <c:pt idx="66">
                  <c:v>439246</c:v>
                </c:pt>
                <c:pt idx="67">
                  <c:v>441243</c:v>
                </c:pt>
                <c:pt idx="68">
                  <c:v>439230</c:v>
                </c:pt>
                <c:pt idx="69">
                  <c:v>437107</c:v>
                </c:pt>
                <c:pt idx="70">
                  <c:v>437207</c:v>
                </c:pt>
                <c:pt idx="71">
                  <c:v>438497</c:v>
                </c:pt>
                <c:pt idx="72">
                  <c:v>442999</c:v>
                </c:pt>
                <c:pt idx="73">
                  <c:v>442619</c:v>
                </c:pt>
                <c:pt idx="74">
                  <c:v>439101</c:v>
                </c:pt>
                <c:pt idx="75">
                  <c:v>437728</c:v>
                </c:pt>
              </c:numCache>
            </c:numRef>
          </c:val>
          <c:smooth val="0"/>
        </c:ser>
        <c:dLbls>
          <c:showLegendKey val="0"/>
          <c:showVal val="0"/>
          <c:showCatName val="0"/>
          <c:showSerName val="0"/>
          <c:showPercent val="0"/>
          <c:showBubbleSize val="0"/>
        </c:dLbls>
        <c:smooth val="0"/>
        <c:axId val="176326360"/>
        <c:axId val="176327928"/>
      </c:lineChart>
      <c:catAx>
        <c:axId val="176326360"/>
        <c:scaling>
          <c:orientation val="minMax"/>
        </c:scaling>
        <c:delete val="0"/>
        <c:axPos val="b"/>
        <c:numFmt formatCode="General" sourceLinked="0"/>
        <c:majorTickMark val="out"/>
        <c:minorTickMark val="none"/>
        <c:tickLblPos val="nextTo"/>
        <c:txPr>
          <a:bodyPr/>
          <a:lstStyle/>
          <a:p>
            <a:pPr>
              <a:defRPr sz="1400"/>
            </a:pPr>
            <a:endParaRPr lang="en-US"/>
          </a:p>
        </c:txPr>
        <c:crossAx val="176327928"/>
        <c:crosses val="autoZero"/>
        <c:auto val="1"/>
        <c:lblAlgn val="ctr"/>
        <c:lblOffset val="100"/>
        <c:noMultiLvlLbl val="0"/>
      </c:catAx>
      <c:valAx>
        <c:axId val="176327928"/>
        <c:scaling>
          <c:orientation val="minMax"/>
          <c:min val="300000"/>
        </c:scaling>
        <c:delete val="0"/>
        <c:axPos val="l"/>
        <c:numFmt formatCode="#,##0" sourceLinked="1"/>
        <c:majorTickMark val="out"/>
        <c:minorTickMark val="none"/>
        <c:tickLblPos val="nextTo"/>
        <c:txPr>
          <a:bodyPr/>
          <a:lstStyle/>
          <a:p>
            <a:pPr>
              <a:defRPr sz="1600"/>
            </a:pPr>
            <a:endParaRPr lang="en-US"/>
          </a:p>
        </c:txPr>
        <c:crossAx val="176326360"/>
        <c:crosses val="autoZero"/>
        <c:crossBetween val="between"/>
      </c:valAx>
    </c:plotArea>
    <c:legend>
      <c:legendPos val="t"/>
      <c:layout>
        <c:manualLayout>
          <c:xMode val="edge"/>
          <c:yMode val="edge"/>
          <c:x val="0.2307476213910761"/>
          <c:y val="0.70298946030183729"/>
          <c:w val="0.73642121883202094"/>
          <c:h val="8.7104592417277318E-2"/>
        </c:manualLayout>
      </c:layout>
      <c:overlay val="0"/>
      <c:txPr>
        <a:bodyPr/>
        <a:lstStyle/>
        <a:p>
          <a:pPr>
            <a:defRPr sz="1600"/>
          </a:pPr>
          <a:endParaRPr lang="en-US"/>
        </a:p>
      </c:txPr>
    </c:legend>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MEDC Region 9 Job Postings (Jan-Mar 2014)</a:t>
            </a:r>
            <a:endParaRPr lang="en-US">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7150" cap="rnd">
              <a:solidFill>
                <a:srgbClr val="004A61"/>
              </a:solidFill>
              <a:round/>
            </a:ln>
            <a:effectLst/>
          </c:spPr>
          <c:marker>
            <c:symbol val="none"/>
          </c:marker>
          <c:dLbls>
            <c:dLbl>
              <c:idx val="4"/>
              <c:layout>
                <c:manualLayout>
                  <c:x val="-4.0447299547941948E-2"/>
                  <c:y val="-3.95219196242409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309540804187486E-2"/>
                  <c:y val="2.1078357132928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
                  <c:y val="-1.58087678496964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Totals!$L$219:$X$219</c:f>
              <c:strCache>
                <c:ptCount val="13"/>
                <c:pt idx="0">
                  <c:v>Q1 2011</c:v>
                </c:pt>
                <c:pt idx="1">
                  <c:v>Q2 2011</c:v>
                </c:pt>
                <c:pt idx="2">
                  <c:v>Q3 2011</c:v>
                </c:pt>
                <c:pt idx="3">
                  <c:v>Q4 2011</c:v>
                </c:pt>
                <c:pt idx="4">
                  <c:v>Q1 2012</c:v>
                </c:pt>
                <c:pt idx="5">
                  <c:v>Q2 2012</c:v>
                </c:pt>
                <c:pt idx="6">
                  <c:v>Q3 2012</c:v>
                </c:pt>
                <c:pt idx="7">
                  <c:v>Q4 2012</c:v>
                </c:pt>
                <c:pt idx="8">
                  <c:v>Q1 2013</c:v>
                </c:pt>
                <c:pt idx="9">
                  <c:v>Q2 2013</c:v>
                </c:pt>
                <c:pt idx="10">
                  <c:v>Q3 2013</c:v>
                </c:pt>
                <c:pt idx="11">
                  <c:v>Q4 2013</c:v>
                </c:pt>
                <c:pt idx="12">
                  <c:v>Q1 2014</c:v>
                </c:pt>
              </c:strCache>
            </c:strRef>
          </c:cat>
          <c:val>
            <c:numRef>
              <c:f>Totals!$L$220:$X$220</c:f>
              <c:numCache>
                <c:formatCode>#,##0</c:formatCode>
                <c:ptCount val="13"/>
                <c:pt idx="0">
                  <c:v>10676</c:v>
                </c:pt>
                <c:pt idx="1">
                  <c:v>12237</c:v>
                </c:pt>
                <c:pt idx="2">
                  <c:v>13616</c:v>
                </c:pt>
                <c:pt idx="3">
                  <c:v>9026</c:v>
                </c:pt>
                <c:pt idx="4">
                  <c:v>13939</c:v>
                </c:pt>
                <c:pt idx="5">
                  <c:v>14146</c:v>
                </c:pt>
                <c:pt idx="6">
                  <c:v>12025</c:v>
                </c:pt>
                <c:pt idx="7">
                  <c:v>8530</c:v>
                </c:pt>
                <c:pt idx="8">
                  <c:v>10307</c:v>
                </c:pt>
                <c:pt idx="9">
                  <c:v>14011</c:v>
                </c:pt>
                <c:pt idx="10">
                  <c:v>23682</c:v>
                </c:pt>
                <c:pt idx="11">
                  <c:v>17496</c:v>
                </c:pt>
                <c:pt idx="12">
                  <c:v>20278</c:v>
                </c:pt>
              </c:numCache>
            </c:numRef>
          </c:val>
          <c:smooth val="0"/>
        </c:ser>
        <c:dLbls>
          <c:showLegendKey val="0"/>
          <c:showVal val="0"/>
          <c:showCatName val="0"/>
          <c:showSerName val="0"/>
          <c:showPercent val="0"/>
          <c:showBubbleSize val="0"/>
        </c:dLbls>
        <c:smooth val="0"/>
        <c:axId val="176801440"/>
        <c:axId val="176803792"/>
      </c:lineChart>
      <c:catAx>
        <c:axId val="17680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6803792"/>
        <c:crosses val="autoZero"/>
        <c:auto val="1"/>
        <c:lblAlgn val="ctr"/>
        <c:lblOffset val="100"/>
        <c:noMultiLvlLbl val="0"/>
      </c:catAx>
      <c:valAx>
        <c:axId val="1768037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68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687941604702003E-2"/>
          <c:y val="0.1194047619047619"/>
          <c:w val="0.69893284443340686"/>
          <c:h val="0.85281746031746031"/>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'Total Jobs'!$A$4:$A$9</c:f>
              <c:strCache>
                <c:ptCount val="6"/>
                <c:pt idx="0">
                  <c:v>Hillsdale</c:v>
                </c:pt>
                <c:pt idx="1">
                  <c:v>Jackson</c:v>
                </c:pt>
                <c:pt idx="2">
                  <c:v>Lenawee</c:v>
                </c:pt>
                <c:pt idx="3">
                  <c:v>Livingston</c:v>
                </c:pt>
                <c:pt idx="4">
                  <c:v>Monroe</c:v>
                </c:pt>
                <c:pt idx="5">
                  <c:v>Washtenaw</c:v>
                </c:pt>
              </c:strCache>
            </c:strRef>
          </c:cat>
          <c:val>
            <c:numRef>
              <c:f>'Total Jobs'!$G$4:$G$9</c:f>
              <c:numCache>
                <c:formatCode>0.0%</c:formatCode>
                <c:ptCount val="6"/>
                <c:pt idx="0">
                  <c:v>1.64710523720288E-2</c:v>
                </c:pt>
                <c:pt idx="1">
                  <c:v>0.11480422132360193</c:v>
                </c:pt>
                <c:pt idx="2">
                  <c:v>4.5813196567708846E-2</c:v>
                </c:pt>
                <c:pt idx="3">
                  <c:v>7.2443041720090737E-2</c:v>
                </c:pt>
                <c:pt idx="4">
                  <c:v>8.2108689219844169E-2</c:v>
                </c:pt>
                <c:pt idx="5">
                  <c:v>0.66101193411579051</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340490424808022"/>
          <c:y val="0.18565463305820218"/>
          <c:w val="0.28733583649266065"/>
          <c:h val="0.7240258040112126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solidFill>
                  <a:srgbClr val="004A61"/>
                </a:solidFill>
              </a:rPr>
              <a:t>Skilled Trades and Technicians </a:t>
            </a:r>
            <a:r>
              <a:rPr lang="en-US" sz="2800" baseline="0" dirty="0">
                <a:solidFill>
                  <a:srgbClr val="004A61"/>
                </a:solidFill>
              </a:rPr>
              <a:t>T</a:t>
            </a:r>
            <a:r>
              <a:rPr lang="en-US" sz="2800" dirty="0">
                <a:solidFill>
                  <a:srgbClr val="004A61"/>
                </a:solidFill>
              </a:rPr>
              <a:t>op Postings</a:t>
            </a:r>
          </a:p>
        </c:rich>
      </c:tx>
      <c:layout>
        <c:manualLayout>
          <c:xMode val="edge"/>
          <c:yMode val="edge"/>
          <c:x val="7.9391828128225539E-2"/>
          <c:y val="5.3451788921121705E-3"/>
        </c:manualLayout>
      </c:layout>
      <c:overlay val="0"/>
    </c:title>
    <c:autoTitleDeleted val="0"/>
    <c:plotArea>
      <c:layout>
        <c:manualLayout>
          <c:layoutTarget val="inner"/>
          <c:xMode val="edge"/>
          <c:yMode val="edge"/>
          <c:x val="0.43368434633873015"/>
          <c:y val="0.10130059400469678"/>
          <c:w val="0.18084608805921731"/>
          <c:h val="0.88068684826558841"/>
        </c:manualLayout>
      </c:layout>
      <c:barChart>
        <c:barDir val="bar"/>
        <c:grouping val="clustered"/>
        <c:varyColors val="0"/>
        <c:ser>
          <c:idx val="0"/>
          <c:order val="0"/>
          <c:spPr>
            <a:solidFill>
              <a:schemeClr val="accent5">
                <a:lumMod val="5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Data!$B$2:$B$16</c:f>
              <c:strCache>
                <c:ptCount val="15"/>
                <c:pt idx="0">
                  <c:v>First-Line Supervisors Of Production And Operating Workers</c:v>
                </c:pt>
                <c:pt idx="1">
                  <c:v>Computer-Controlled Machine Tool Operators, Metal And Plastic</c:v>
                </c:pt>
                <c:pt idx="2">
                  <c:v>Production Workers, All Other</c:v>
                </c:pt>
                <c:pt idx="3">
                  <c:v>Inspectors, Testers, Sorters, Samplers, And Weighers</c:v>
                </c:pt>
                <c:pt idx="4">
                  <c:v>Welders, Cutters, And Welder Fitters</c:v>
                </c:pt>
                <c:pt idx="5">
                  <c:v>Machinists</c:v>
                </c:pt>
                <c:pt idx="6">
                  <c:v>Tool And Die Makers</c:v>
                </c:pt>
                <c:pt idx="7">
                  <c:v>Electronics Engineering Technicians</c:v>
                </c:pt>
                <c:pt idx="8">
                  <c:v>Cutting, Punching, And Press Machine Setters, Operators, And Tenders, Metal And Plastic</c:v>
                </c:pt>
                <c:pt idx="9">
                  <c:v>Separating, Filtering, Clarifying, Precipitating, And Still Machine Setters, Operators, And Tenders</c:v>
                </c:pt>
                <c:pt idx="10">
                  <c:v>Manufacturing Production Technicians</c:v>
                </c:pt>
                <c:pt idx="11">
                  <c:v>Molding, Coremaking, And Casting Machine Setters, Operators, And Tenders, Metal And Plastic</c:v>
                </c:pt>
                <c:pt idx="12">
                  <c:v>Computer Numerically Controlled Machine Tool Programmers, Metal And Plastic</c:v>
                </c:pt>
                <c:pt idx="13">
                  <c:v>Grinding, Lapping, Polishing, And Buffing Machine Tool Setters, Operators, And Tenders, Metal And Plastic</c:v>
                </c:pt>
                <c:pt idx="14">
                  <c:v>Dental Laboratory Technicians</c:v>
                </c:pt>
              </c:strCache>
            </c:strRef>
          </c:cat>
          <c:val>
            <c:numRef>
              <c:f>Data!$C$2:$C$16</c:f>
              <c:numCache>
                <c:formatCode>#,##0</c:formatCode>
                <c:ptCount val="15"/>
                <c:pt idx="0">
                  <c:v>131</c:v>
                </c:pt>
                <c:pt idx="1">
                  <c:v>97</c:v>
                </c:pt>
                <c:pt idx="2">
                  <c:v>82</c:v>
                </c:pt>
                <c:pt idx="3">
                  <c:v>79</c:v>
                </c:pt>
                <c:pt idx="4">
                  <c:v>36</c:v>
                </c:pt>
                <c:pt idx="5">
                  <c:v>26</c:v>
                </c:pt>
                <c:pt idx="6">
                  <c:v>21</c:v>
                </c:pt>
                <c:pt idx="7">
                  <c:v>20</c:v>
                </c:pt>
                <c:pt idx="8">
                  <c:v>17</c:v>
                </c:pt>
                <c:pt idx="9">
                  <c:v>17</c:v>
                </c:pt>
                <c:pt idx="10">
                  <c:v>13</c:v>
                </c:pt>
                <c:pt idx="11">
                  <c:v>11</c:v>
                </c:pt>
                <c:pt idx="12">
                  <c:v>11</c:v>
                </c:pt>
                <c:pt idx="13">
                  <c:v>10</c:v>
                </c:pt>
                <c:pt idx="14">
                  <c:v>10</c:v>
                </c:pt>
              </c:numCache>
            </c:numRef>
          </c:val>
        </c:ser>
        <c:dLbls>
          <c:showLegendKey val="0"/>
          <c:showVal val="0"/>
          <c:showCatName val="0"/>
          <c:showSerName val="0"/>
          <c:showPercent val="0"/>
          <c:showBubbleSize val="0"/>
        </c:dLbls>
        <c:gapWidth val="100"/>
        <c:axId val="176799480"/>
        <c:axId val="176799872"/>
      </c:barChart>
      <c:catAx>
        <c:axId val="176799480"/>
        <c:scaling>
          <c:orientation val="maxMin"/>
        </c:scaling>
        <c:delete val="0"/>
        <c:axPos val="l"/>
        <c:numFmt formatCode="General" sourceLinked="0"/>
        <c:majorTickMark val="out"/>
        <c:minorTickMark val="none"/>
        <c:tickLblPos val="nextTo"/>
        <c:txPr>
          <a:bodyPr/>
          <a:lstStyle/>
          <a:p>
            <a:pPr>
              <a:defRPr sz="1400"/>
            </a:pPr>
            <a:endParaRPr lang="en-US"/>
          </a:p>
        </c:txPr>
        <c:crossAx val="176799872"/>
        <c:crosses val="autoZero"/>
        <c:auto val="1"/>
        <c:lblAlgn val="ctr"/>
        <c:lblOffset val="100"/>
        <c:noMultiLvlLbl val="0"/>
      </c:catAx>
      <c:valAx>
        <c:axId val="176799872"/>
        <c:scaling>
          <c:orientation val="minMax"/>
        </c:scaling>
        <c:delete val="1"/>
        <c:axPos val="t"/>
        <c:numFmt formatCode="#,##0" sourceLinked="1"/>
        <c:majorTickMark val="out"/>
        <c:minorTickMark val="none"/>
        <c:tickLblPos val="nextTo"/>
        <c:crossAx val="176799480"/>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title>
      <c:tx>
        <c:rich>
          <a:bodyPr rot="0" vert="horz"/>
          <a:lstStyle/>
          <a:p>
            <a:pPr algn="ctr" rtl="0">
              <a:defRPr/>
            </a:pPr>
            <a:r>
              <a:rPr lang="en-US"/>
              <a:t>Skilled Trades and Technicians Job Postings (Jan-Mar 2014)</a:t>
            </a:r>
          </a:p>
        </c:rich>
      </c:tx>
      <c:layout/>
      <c:overlay val="0"/>
    </c:title>
    <c:autoTitleDeleted val="0"/>
    <c:plotArea>
      <c:layout/>
      <c:lineChart>
        <c:grouping val="standard"/>
        <c:varyColors val="0"/>
        <c:ser>
          <c:idx val="0"/>
          <c:order val="0"/>
          <c:spPr>
            <a:ln w="57150">
              <a:solidFill>
                <a:srgbClr val="004E61"/>
              </a:solidFill>
            </a:ln>
          </c:spPr>
          <c:marker>
            <c:symbol val="none"/>
          </c:marker>
          <c:dLbls>
            <c:dLbl>
              <c:idx val="0"/>
              <c:layout>
                <c:manualLayout>
                  <c:x val="-1.5290519877675841E-2"/>
                  <c:y val="-3.488372093023255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'Skilled Trades'!$L$219:$X$219</c:f>
              <c:strCache>
                <c:ptCount val="13"/>
                <c:pt idx="0">
                  <c:v>Q1 2011</c:v>
                </c:pt>
                <c:pt idx="1">
                  <c:v>Q2 2011</c:v>
                </c:pt>
                <c:pt idx="2">
                  <c:v>Q3 2011</c:v>
                </c:pt>
                <c:pt idx="3">
                  <c:v>Q4 2011</c:v>
                </c:pt>
                <c:pt idx="4">
                  <c:v>Q1 2012</c:v>
                </c:pt>
                <c:pt idx="5">
                  <c:v>Q2 2012</c:v>
                </c:pt>
                <c:pt idx="6">
                  <c:v>Q3 2012</c:v>
                </c:pt>
                <c:pt idx="7">
                  <c:v>Q4 2012</c:v>
                </c:pt>
                <c:pt idx="8">
                  <c:v>Q1 2013</c:v>
                </c:pt>
                <c:pt idx="9">
                  <c:v>Q2 2013</c:v>
                </c:pt>
                <c:pt idx="10">
                  <c:v>Q3 2013</c:v>
                </c:pt>
                <c:pt idx="11">
                  <c:v>Q4 2013</c:v>
                </c:pt>
                <c:pt idx="12">
                  <c:v>Q1 2014</c:v>
                </c:pt>
              </c:strCache>
            </c:strRef>
          </c:cat>
          <c:val>
            <c:numRef>
              <c:f>'Skilled Trades'!$L$220:$X$220</c:f>
              <c:numCache>
                <c:formatCode>#,##0</c:formatCode>
                <c:ptCount val="13"/>
                <c:pt idx="0">
                  <c:v>563</c:v>
                </c:pt>
                <c:pt idx="1">
                  <c:v>544</c:v>
                </c:pt>
                <c:pt idx="2">
                  <c:v>884</c:v>
                </c:pt>
                <c:pt idx="3">
                  <c:v>334</c:v>
                </c:pt>
                <c:pt idx="4">
                  <c:v>539</c:v>
                </c:pt>
                <c:pt idx="5">
                  <c:v>680</c:v>
                </c:pt>
                <c:pt idx="6">
                  <c:v>559</c:v>
                </c:pt>
                <c:pt idx="7">
                  <c:v>333</c:v>
                </c:pt>
                <c:pt idx="8">
                  <c:v>450</c:v>
                </c:pt>
                <c:pt idx="9">
                  <c:v>630</c:v>
                </c:pt>
                <c:pt idx="10">
                  <c:v>810</c:v>
                </c:pt>
                <c:pt idx="11">
                  <c:v>490</c:v>
                </c:pt>
                <c:pt idx="12">
                  <c:v>705</c:v>
                </c:pt>
              </c:numCache>
            </c:numRef>
          </c:val>
          <c:smooth val="0"/>
        </c:ser>
        <c:dLbls>
          <c:showLegendKey val="0"/>
          <c:showVal val="0"/>
          <c:showCatName val="0"/>
          <c:showSerName val="0"/>
          <c:showPercent val="0"/>
          <c:showBubbleSize val="0"/>
        </c:dLbls>
        <c:smooth val="0"/>
        <c:axId val="176806144"/>
        <c:axId val="176805752"/>
      </c:lineChart>
      <c:catAx>
        <c:axId val="176806144"/>
        <c:scaling>
          <c:orientation val="minMax"/>
        </c:scaling>
        <c:delete val="0"/>
        <c:axPos val="b"/>
        <c:numFmt formatCode="General" sourceLinked="1"/>
        <c:majorTickMark val="none"/>
        <c:minorTickMark val="none"/>
        <c:tickLblPos val="nextTo"/>
        <c:txPr>
          <a:bodyPr rot="-60000000" vert="horz"/>
          <a:lstStyle/>
          <a:p>
            <a:pPr algn="ctr">
              <a:defRPr/>
            </a:pPr>
            <a:endParaRPr lang="en-US"/>
          </a:p>
        </c:txPr>
        <c:crossAx val="176805752"/>
        <c:crosses val="autoZero"/>
        <c:auto val="1"/>
        <c:lblAlgn val="ctr"/>
        <c:lblOffset val="100"/>
        <c:noMultiLvlLbl val="0"/>
      </c:catAx>
      <c:valAx>
        <c:axId val="176805752"/>
        <c:scaling>
          <c:orientation val="minMax"/>
        </c:scaling>
        <c:delete val="0"/>
        <c:axPos val="l"/>
        <c:numFmt formatCode="#,##0" sourceLinked="1"/>
        <c:majorTickMark val="none"/>
        <c:minorTickMark val="none"/>
        <c:tickLblPos val="nextTo"/>
        <c:txPr>
          <a:bodyPr rot="-60000000" vert="horz"/>
          <a:lstStyle/>
          <a:p>
            <a:pPr>
              <a:defRPr/>
            </a:pPr>
            <a:endParaRPr lang="en-US"/>
          </a:p>
        </c:txPr>
        <c:crossAx val="176806144"/>
        <c:crosses val="autoZero"/>
        <c:crossBetween val="between"/>
      </c:valAx>
    </c:plotArea>
    <c:plotVisOnly val="1"/>
    <c:dispBlanksAs val="gap"/>
    <c:showDLblsOverMax val="0"/>
  </c:chart>
  <c:txPr>
    <a:bodyPr/>
    <a:lstStyle/>
    <a:p>
      <a:pPr algn="ctr">
        <a:defRPr lang="en-US" sz="1400" b="0" i="0" u="none" strike="noStrike" kern="1200" baseline="0">
          <a:solidFill>
            <a:prstClr val="black">
              <a:lumMod val="65000"/>
              <a:lumOff val="35000"/>
            </a:prstClr>
          </a:solidFill>
          <a:latin typeface="+mn-lt"/>
          <a:ea typeface="+mn-ea"/>
          <a:cs typeface="+mn-cs"/>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97787324777174E-2"/>
          <c:y val="2.0226843100189039E-2"/>
          <c:w val="0.93948020718967029"/>
          <c:h val="0.38944871966618538"/>
        </c:manualLayout>
      </c:layout>
      <c:barChart>
        <c:barDir val="col"/>
        <c:grouping val="percentStacked"/>
        <c:varyColors val="0"/>
        <c:ser>
          <c:idx val="0"/>
          <c:order val="0"/>
          <c:tx>
            <c:strRef>
              <c:f>Sheet1!$H$1</c:f>
              <c:strCache>
                <c:ptCount val="1"/>
                <c:pt idx="0">
                  <c:v>% Requiring H.S.Diploma or Less</c:v>
                </c:pt>
              </c:strCache>
            </c:strRef>
          </c:tx>
          <c:spPr>
            <a:solidFill>
              <a:srgbClr val="004A61"/>
            </a:solidFill>
            <a:ln w="25400">
              <a:noFill/>
            </a:ln>
          </c:spPr>
          <c:invertIfNegative val="0"/>
          <c:dLbls>
            <c:dLbl>
              <c:idx val="0"/>
              <c:layout>
                <c:manualLayout>
                  <c:x val="4.7528517110266011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5842839036755386E-3"/>
                  <c:y val="-6.3011972274732196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3.1505986137366097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58555133079732E-2"/>
                  <c:y val="1.89035916824196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First-Line Supervisors Of Production And Operating Workers</c:v>
                </c:pt>
                <c:pt idx="1">
                  <c:v>Computer-Controlled Machine Tool Operators, Metal And Plastic</c:v>
                </c:pt>
                <c:pt idx="2">
                  <c:v>Production Workers, All Other</c:v>
                </c:pt>
                <c:pt idx="3">
                  <c:v>Inspectors, Testers, Sorters, Samplers, And Weighers</c:v>
                </c:pt>
                <c:pt idx="4">
                  <c:v>Welders, Cutters, And Welder Fitters</c:v>
                </c:pt>
                <c:pt idx="5">
                  <c:v>Machinists</c:v>
                </c:pt>
                <c:pt idx="6">
                  <c:v>Tool And Die Makers</c:v>
                </c:pt>
                <c:pt idx="7">
                  <c:v>Electronics Engineering Technicians</c:v>
                </c:pt>
                <c:pt idx="8">
                  <c:v>Cutting, Punching, And Press Machine Setters, Operators, And Tenders, Metal And Plastic</c:v>
                </c:pt>
                <c:pt idx="9">
                  <c:v>Separating, Filtering, Clarifying, Precipitating, And Still Machine Setters, Operators, And Tenders</c:v>
                </c:pt>
              </c:strCache>
            </c:strRef>
          </c:cat>
          <c:val>
            <c:numRef>
              <c:f>Sheet1!$H$2:$H$11</c:f>
              <c:numCache>
                <c:formatCode>0%</c:formatCode>
                <c:ptCount val="10"/>
                <c:pt idx="0">
                  <c:v>0.51</c:v>
                </c:pt>
                <c:pt idx="1">
                  <c:v>0.5</c:v>
                </c:pt>
                <c:pt idx="2">
                  <c:v>0.7</c:v>
                </c:pt>
                <c:pt idx="3">
                  <c:v>0.5</c:v>
                </c:pt>
                <c:pt idx="4">
                  <c:v>0.73</c:v>
                </c:pt>
                <c:pt idx="5">
                  <c:v>0.56999999999999995</c:v>
                </c:pt>
                <c:pt idx="6">
                  <c:v>0.49</c:v>
                </c:pt>
                <c:pt idx="7">
                  <c:v>0.27</c:v>
                </c:pt>
                <c:pt idx="8">
                  <c:v>0.78</c:v>
                </c:pt>
                <c:pt idx="9">
                  <c:v>0.44</c:v>
                </c:pt>
              </c:numCache>
            </c:numRef>
          </c:val>
        </c:ser>
        <c:ser>
          <c:idx val="1"/>
          <c:order val="1"/>
          <c:tx>
            <c:strRef>
              <c:f>Sheet1!$I$1</c:f>
              <c:strCache>
                <c:ptCount val="1"/>
                <c:pt idx="0">
                  <c:v>% Requiring Some College or Associate's Degree</c:v>
                </c:pt>
              </c:strCache>
            </c:strRef>
          </c:tx>
          <c:spPr>
            <a:solidFill>
              <a:srgbClr val="F68026"/>
            </a:solidFill>
            <a:ln w="25400">
              <a:noFill/>
            </a:ln>
          </c:spPr>
          <c:invertIfNegative val="0"/>
          <c:dLbls>
            <c:dLbl>
              <c:idx val="5"/>
              <c:layout>
                <c:manualLayout>
                  <c:x val="-3.1685678073510772E-3"/>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1617947748763492E-16"/>
                  <c:y val="-1.260239445494643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Sheet1!$G$2:$G$11</c:f>
              <c:strCache>
                <c:ptCount val="10"/>
                <c:pt idx="0">
                  <c:v>First-Line Supervisors Of Production And Operating Workers</c:v>
                </c:pt>
                <c:pt idx="1">
                  <c:v>Computer-Controlled Machine Tool Operators, Metal And Plastic</c:v>
                </c:pt>
                <c:pt idx="2">
                  <c:v>Production Workers, All Other</c:v>
                </c:pt>
                <c:pt idx="3">
                  <c:v>Inspectors, Testers, Sorters, Samplers, And Weighers</c:v>
                </c:pt>
                <c:pt idx="4">
                  <c:v>Welders, Cutters, And Welder Fitters</c:v>
                </c:pt>
                <c:pt idx="5">
                  <c:v>Machinists</c:v>
                </c:pt>
                <c:pt idx="6">
                  <c:v>Tool And Die Makers</c:v>
                </c:pt>
                <c:pt idx="7">
                  <c:v>Electronics Engineering Technicians</c:v>
                </c:pt>
                <c:pt idx="8">
                  <c:v>Cutting, Punching, And Press Machine Setters, Operators, And Tenders, Metal And Plastic</c:v>
                </c:pt>
                <c:pt idx="9">
                  <c:v>Separating, Filtering, Clarifying, Precipitating, And Still Machine Setters, Operators, And Tenders</c:v>
                </c:pt>
              </c:strCache>
            </c:strRef>
          </c:cat>
          <c:val>
            <c:numRef>
              <c:f>Sheet1!$I$2:$I$11</c:f>
              <c:numCache>
                <c:formatCode>0%</c:formatCode>
                <c:ptCount val="10"/>
                <c:pt idx="0">
                  <c:v>0.34</c:v>
                </c:pt>
                <c:pt idx="1">
                  <c:v>0.43</c:v>
                </c:pt>
                <c:pt idx="2">
                  <c:v>0.26</c:v>
                </c:pt>
                <c:pt idx="3">
                  <c:v>0.35</c:v>
                </c:pt>
                <c:pt idx="4">
                  <c:v>0.26</c:v>
                </c:pt>
                <c:pt idx="5">
                  <c:v>0.4</c:v>
                </c:pt>
                <c:pt idx="6">
                  <c:v>0.46</c:v>
                </c:pt>
                <c:pt idx="7">
                  <c:v>0.56000000000000005</c:v>
                </c:pt>
                <c:pt idx="8">
                  <c:v>0.2</c:v>
                </c:pt>
                <c:pt idx="9">
                  <c:v>0.35</c:v>
                </c:pt>
              </c:numCache>
            </c:numRef>
          </c:val>
        </c:ser>
        <c:ser>
          <c:idx val="2"/>
          <c:order val="2"/>
          <c:tx>
            <c:strRef>
              <c:f>Sheet1!$J$1</c:f>
              <c:strCache>
                <c:ptCount val="1"/>
                <c:pt idx="0">
                  <c:v>% Requiring a Bachelor's or Higher</c:v>
                </c:pt>
              </c:strCache>
            </c:strRef>
          </c:tx>
          <c:spPr>
            <a:solidFill>
              <a:schemeClr val="bg1">
                <a:lumMod val="5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Sheet1!$G$2:$G$11</c:f>
              <c:strCache>
                <c:ptCount val="10"/>
                <c:pt idx="0">
                  <c:v>First-Line Supervisors Of Production And Operating Workers</c:v>
                </c:pt>
                <c:pt idx="1">
                  <c:v>Computer-Controlled Machine Tool Operators, Metal And Plastic</c:v>
                </c:pt>
                <c:pt idx="2">
                  <c:v>Production Workers, All Other</c:v>
                </c:pt>
                <c:pt idx="3">
                  <c:v>Inspectors, Testers, Sorters, Samplers, And Weighers</c:v>
                </c:pt>
                <c:pt idx="4">
                  <c:v>Welders, Cutters, And Welder Fitters</c:v>
                </c:pt>
                <c:pt idx="5">
                  <c:v>Machinists</c:v>
                </c:pt>
                <c:pt idx="6">
                  <c:v>Tool And Die Makers</c:v>
                </c:pt>
                <c:pt idx="7">
                  <c:v>Electronics Engineering Technicians</c:v>
                </c:pt>
                <c:pt idx="8">
                  <c:v>Cutting, Punching, And Press Machine Setters, Operators, And Tenders, Metal And Plastic</c:v>
                </c:pt>
                <c:pt idx="9">
                  <c:v>Separating, Filtering, Clarifying, Precipitating, And Still Machine Setters, Operators, And Tenders</c:v>
                </c:pt>
              </c:strCache>
            </c:strRef>
          </c:cat>
          <c:val>
            <c:numRef>
              <c:f>Sheet1!$J$2:$J$11</c:f>
              <c:numCache>
                <c:formatCode>0%</c:formatCode>
                <c:ptCount val="10"/>
                <c:pt idx="0">
                  <c:v>0.15</c:v>
                </c:pt>
                <c:pt idx="1">
                  <c:v>7.0000000000000007E-2</c:v>
                </c:pt>
                <c:pt idx="2">
                  <c:v>0.04</c:v>
                </c:pt>
                <c:pt idx="3">
                  <c:v>0.15</c:v>
                </c:pt>
                <c:pt idx="4">
                  <c:v>0.02</c:v>
                </c:pt>
                <c:pt idx="5">
                  <c:v>0.03</c:v>
                </c:pt>
                <c:pt idx="6">
                  <c:v>0.04</c:v>
                </c:pt>
                <c:pt idx="7">
                  <c:v>0.17</c:v>
                </c:pt>
                <c:pt idx="8">
                  <c:v>0.02</c:v>
                </c:pt>
                <c:pt idx="9">
                  <c:v>0.21</c:v>
                </c:pt>
              </c:numCache>
            </c:numRef>
          </c:val>
        </c:ser>
        <c:dLbls>
          <c:showLegendKey val="0"/>
          <c:showVal val="0"/>
          <c:showCatName val="0"/>
          <c:showSerName val="0"/>
          <c:showPercent val="0"/>
          <c:showBubbleSize val="0"/>
        </c:dLbls>
        <c:gapWidth val="100"/>
        <c:overlap val="100"/>
        <c:axId val="176801048"/>
        <c:axId val="228782064"/>
      </c:barChart>
      <c:catAx>
        <c:axId val="176801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228782064"/>
        <c:crosses val="autoZero"/>
        <c:auto val="1"/>
        <c:lblAlgn val="ctr"/>
        <c:lblOffset val="100"/>
        <c:noMultiLvlLbl val="0"/>
      </c:catAx>
      <c:valAx>
        <c:axId val="228782064"/>
        <c:scaling>
          <c:orientation val="minMax"/>
        </c:scaling>
        <c:delete val="0"/>
        <c:axPos val="l"/>
        <c:numFmt formatCode="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6801048"/>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0.51473</cdr:x>
      <cdr:y>0.13352</cdr:y>
    </cdr:from>
    <cdr:to>
      <cdr:x>0.97654</cdr:x>
      <cdr:y>0.47874</cdr:y>
    </cdr:to>
    <cdr:sp macro="" textlink="">
      <cdr:nvSpPr>
        <cdr:cNvPr id="2" name="TextBox 1"/>
        <cdr:cNvSpPr txBox="1"/>
      </cdr:nvSpPr>
      <cdr:spPr>
        <a:xfrm xmlns:a="http://schemas.openxmlformats.org/drawingml/2006/main">
          <a:off x="3883036" y="618917"/>
          <a:ext cx="3483783" cy="1600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i="1" dirty="0"/>
            <a:t>*Demand</a:t>
          </a:r>
          <a:r>
            <a:rPr lang="en-US" sz="1800" b="1" i="1" baseline="0" dirty="0"/>
            <a:t> is between 2.5 and 15 times higher than the number of new graduates each year. Higher ed cannot be the only source of talent for MI employers. </a:t>
          </a:r>
          <a:endParaRPr lang="en-US" sz="1800" b="1" i="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479425"/>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25" tIns="45713" rIns="91425" bIns="45713" rtlCol="0"/>
          <a:lstStyle>
            <a:lvl1pPr algn="r">
              <a:defRPr sz="1200"/>
            </a:lvl1pPr>
          </a:lstStyle>
          <a:p>
            <a:fld id="{8B28D5CE-C22A-4739-B379-6502EBABF232}" type="datetimeFigureOut">
              <a:rPr lang="en-US" smtClean="0"/>
              <a:t>4/29/2014</a:t>
            </a:fld>
            <a:endParaRPr lang="en-US"/>
          </a:p>
        </p:txBody>
      </p:sp>
      <p:sp>
        <p:nvSpPr>
          <p:cNvPr id="4" name="Footer Placeholder 3"/>
          <p:cNvSpPr>
            <a:spLocks noGrp="1"/>
          </p:cNvSpPr>
          <p:nvPr>
            <p:ph type="ftr" sz="quarter" idx="2"/>
          </p:nvPr>
        </p:nvSpPr>
        <p:spPr>
          <a:xfrm>
            <a:off x="0" y="9120189"/>
            <a:ext cx="3170238" cy="479425"/>
          </a:xfrm>
          <a:prstGeom prst="rect">
            <a:avLst/>
          </a:prstGeom>
        </p:spPr>
        <p:txBody>
          <a:bodyPr vert="horz" lIns="91425" tIns="45713" rIns="91425"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25" tIns="45713" rIns="91425" bIns="45713" rtlCol="0" anchor="b"/>
          <a:lstStyle>
            <a:lvl1pPr algn="r">
              <a:defRPr sz="1200"/>
            </a:lvl1pPr>
          </a:lstStyle>
          <a:p>
            <a:fld id="{49225721-036A-4FFD-B30D-B7A4F53E179A}" type="slidenum">
              <a:rPr lang="en-US" smtClean="0"/>
              <a:t>‹#›</a:t>
            </a:fld>
            <a:endParaRPr lang="en-US"/>
          </a:p>
        </p:txBody>
      </p:sp>
    </p:spTree>
    <p:extLst>
      <p:ext uri="{BB962C8B-B14F-4D97-AF65-F5344CB8AC3E}">
        <p14:creationId xmlns:p14="http://schemas.microsoft.com/office/powerpoint/2010/main" val="962401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1"/>
          </a:xfrm>
          <a:prstGeom prst="rect">
            <a:avLst/>
          </a:prstGeom>
        </p:spPr>
        <p:txBody>
          <a:bodyPr vert="horz" lIns="96645" tIns="48323" rIns="96645" bIns="4832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1"/>
          </a:xfrm>
          <a:prstGeom prst="rect">
            <a:avLst/>
          </a:prstGeom>
        </p:spPr>
        <p:txBody>
          <a:bodyPr vert="horz" lIns="96645" tIns="48323" rIns="96645" bIns="48323" rtlCol="0"/>
          <a:lstStyle>
            <a:lvl1pPr algn="r">
              <a:defRPr sz="1300"/>
            </a:lvl1pPr>
          </a:lstStyle>
          <a:p>
            <a:fld id="{75ABEB5A-3F0E-4183-8B95-8F6F557C1843}" type="datetimeFigureOut">
              <a:rPr lang="en-US" smtClean="0"/>
              <a:pPr/>
              <a:t>4/29/2014</a:t>
            </a:fld>
            <a:endParaRPr lang="en-US" dirty="0"/>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45" tIns="48323" rIns="96645" bIns="48323" rtlCol="0" anchor="ctr"/>
          <a:lstStyle/>
          <a:p>
            <a:endParaRPr lang="en-US" dirty="0"/>
          </a:p>
        </p:txBody>
      </p:sp>
      <p:sp>
        <p:nvSpPr>
          <p:cNvPr id="5" name="Notes Placeholder 4"/>
          <p:cNvSpPr>
            <a:spLocks noGrp="1"/>
          </p:cNvSpPr>
          <p:nvPr>
            <p:ph type="body" sz="quarter" idx="3"/>
          </p:nvPr>
        </p:nvSpPr>
        <p:spPr>
          <a:xfrm>
            <a:off x="731520" y="4560571"/>
            <a:ext cx="5852160" cy="4320541"/>
          </a:xfrm>
          <a:prstGeom prst="rect">
            <a:avLst/>
          </a:prstGeom>
        </p:spPr>
        <p:txBody>
          <a:bodyPr vert="horz" lIns="96645" tIns="48323" rIns="96645" bIns="483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1"/>
          </a:xfrm>
          <a:prstGeom prst="rect">
            <a:avLst/>
          </a:prstGeom>
        </p:spPr>
        <p:txBody>
          <a:bodyPr vert="horz" lIns="96645" tIns="48323" rIns="96645" bIns="4832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1"/>
          </a:xfrm>
          <a:prstGeom prst="rect">
            <a:avLst/>
          </a:prstGeom>
        </p:spPr>
        <p:txBody>
          <a:bodyPr vert="horz" lIns="96645" tIns="48323" rIns="96645" bIns="48323" rtlCol="0" anchor="b"/>
          <a:lstStyle>
            <a:lvl1pPr algn="r">
              <a:defRPr sz="1300"/>
            </a:lvl1pPr>
          </a:lstStyle>
          <a:p>
            <a:fld id="{86C0C3C0-7472-4D14-BC9B-C5E5701A2264}" type="slidenum">
              <a:rPr lang="en-US" smtClean="0"/>
              <a:pPr/>
              <a:t>‹#›</a:t>
            </a:fld>
            <a:endParaRPr lang="en-US" dirty="0"/>
          </a:p>
        </p:txBody>
      </p:sp>
    </p:spTree>
    <p:extLst>
      <p:ext uri="{BB962C8B-B14F-4D97-AF65-F5344CB8AC3E}">
        <p14:creationId xmlns:p14="http://schemas.microsoft.com/office/powerpoint/2010/main" val="157099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C0C3C0-7472-4D14-BC9B-C5E5701A2264}" type="slidenum">
              <a:rPr lang="en-US" smtClean="0"/>
              <a:pPr/>
              <a:t>1</a:t>
            </a:fld>
            <a:endParaRPr lang="en-US" dirty="0"/>
          </a:p>
        </p:txBody>
      </p:sp>
    </p:spTree>
    <p:extLst>
      <p:ext uri="{BB962C8B-B14F-4D97-AF65-F5344CB8AC3E}">
        <p14:creationId xmlns:p14="http://schemas.microsoft.com/office/powerpoint/2010/main" val="332747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17</a:t>
            </a:fld>
            <a:endParaRPr lang="en-US"/>
          </a:p>
        </p:txBody>
      </p:sp>
    </p:spTree>
    <p:extLst>
      <p:ext uri="{BB962C8B-B14F-4D97-AF65-F5344CB8AC3E}">
        <p14:creationId xmlns:p14="http://schemas.microsoft.com/office/powerpoint/2010/main" val="646581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 </a:t>
            </a:r>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18</a:t>
            </a:fld>
            <a:endParaRPr lang="en-US" dirty="0"/>
          </a:p>
        </p:txBody>
      </p:sp>
    </p:spTree>
    <p:extLst>
      <p:ext uri="{BB962C8B-B14F-4D97-AF65-F5344CB8AC3E}">
        <p14:creationId xmlns:p14="http://schemas.microsoft.com/office/powerpoint/2010/main" val="428739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19</a:t>
            </a:fld>
            <a:endParaRPr lang="en-US" dirty="0"/>
          </a:p>
        </p:txBody>
      </p:sp>
    </p:spTree>
    <p:extLst>
      <p:ext uri="{BB962C8B-B14F-4D97-AF65-F5344CB8AC3E}">
        <p14:creationId xmlns:p14="http://schemas.microsoft.com/office/powerpoint/2010/main" val="2116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20</a:t>
            </a:fld>
            <a:endParaRPr lang="en-US"/>
          </a:p>
        </p:txBody>
      </p:sp>
    </p:spTree>
    <p:extLst>
      <p:ext uri="{BB962C8B-B14F-4D97-AF65-F5344CB8AC3E}">
        <p14:creationId xmlns:p14="http://schemas.microsoft.com/office/powerpoint/2010/main" val="79311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22</a:t>
            </a:fld>
            <a:endParaRPr lang="en-US" dirty="0"/>
          </a:p>
        </p:txBody>
      </p:sp>
    </p:spTree>
    <p:extLst>
      <p:ext uri="{BB962C8B-B14F-4D97-AF65-F5344CB8AC3E}">
        <p14:creationId xmlns:p14="http://schemas.microsoft.com/office/powerpoint/2010/main" val="269087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23</a:t>
            </a:fld>
            <a:endParaRPr lang="en-US"/>
          </a:p>
        </p:txBody>
      </p:sp>
    </p:spTree>
    <p:extLst>
      <p:ext uri="{BB962C8B-B14F-4D97-AF65-F5344CB8AC3E}">
        <p14:creationId xmlns:p14="http://schemas.microsoft.com/office/powerpoint/2010/main" val="3793602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24</a:t>
            </a:fld>
            <a:endParaRPr lang="en-US"/>
          </a:p>
        </p:txBody>
      </p:sp>
    </p:spTree>
    <p:extLst>
      <p:ext uri="{BB962C8B-B14F-4D97-AF65-F5344CB8AC3E}">
        <p14:creationId xmlns:p14="http://schemas.microsoft.com/office/powerpoint/2010/main" val="3123172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25</a:t>
            </a:fld>
            <a:endParaRPr lang="en-US"/>
          </a:p>
        </p:txBody>
      </p:sp>
    </p:spTree>
    <p:extLst>
      <p:ext uri="{BB962C8B-B14F-4D97-AF65-F5344CB8AC3E}">
        <p14:creationId xmlns:p14="http://schemas.microsoft.com/office/powerpoint/2010/main" val="246250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26</a:t>
            </a:fld>
            <a:endParaRPr lang="en-US" dirty="0"/>
          </a:p>
        </p:txBody>
      </p:sp>
    </p:spTree>
    <p:extLst>
      <p:ext uri="{BB962C8B-B14F-4D97-AF65-F5344CB8AC3E}">
        <p14:creationId xmlns:p14="http://schemas.microsoft.com/office/powerpoint/2010/main" val="787157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28</a:t>
            </a:fld>
            <a:endParaRPr lang="en-US" dirty="0"/>
          </a:p>
        </p:txBody>
      </p:sp>
    </p:spTree>
    <p:extLst>
      <p:ext uri="{BB962C8B-B14F-4D97-AF65-F5344CB8AC3E}">
        <p14:creationId xmlns:p14="http://schemas.microsoft.com/office/powerpoint/2010/main" val="149544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3</a:t>
            </a:fld>
            <a:endParaRPr lang="en-US" dirty="0"/>
          </a:p>
        </p:txBody>
      </p:sp>
    </p:spTree>
    <p:extLst>
      <p:ext uri="{BB962C8B-B14F-4D97-AF65-F5344CB8AC3E}">
        <p14:creationId xmlns:p14="http://schemas.microsoft.com/office/powerpoint/2010/main" val="1932043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29</a:t>
            </a:fld>
            <a:endParaRPr lang="en-US"/>
          </a:p>
        </p:txBody>
      </p:sp>
    </p:spTree>
    <p:extLst>
      <p:ext uri="{BB962C8B-B14F-4D97-AF65-F5344CB8AC3E}">
        <p14:creationId xmlns:p14="http://schemas.microsoft.com/office/powerpoint/2010/main" val="741311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30</a:t>
            </a:fld>
            <a:endParaRPr lang="en-US"/>
          </a:p>
        </p:txBody>
      </p:sp>
    </p:spTree>
    <p:extLst>
      <p:ext uri="{BB962C8B-B14F-4D97-AF65-F5344CB8AC3E}">
        <p14:creationId xmlns:p14="http://schemas.microsoft.com/office/powerpoint/2010/main" val="3123172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31</a:t>
            </a:fld>
            <a:endParaRPr lang="en-US"/>
          </a:p>
        </p:txBody>
      </p:sp>
    </p:spTree>
    <p:extLst>
      <p:ext uri="{BB962C8B-B14F-4D97-AF65-F5344CB8AC3E}">
        <p14:creationId xmlns:p14="http://schemas.microsoft.com/office/powerpoint/2010/main" val="1485000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32</a:t>
            </a:fld>
            <a:endParaRPr lang="en-US" dirty="0"/>
          </a:p>
        </p:txBody>
      </p:sp>
    </p:spTree>
    <p:extLst>
      <p:ext uri="{BB962C8B-B14F-4D97-AF65-F5344CB8AC3E}">
        <p14:creationId xmlns:p14="http://schemas.microsoft.com/office/powerpoint/2010/main" val="2484402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34</a:t>
            </a:fld>
            <a:endParaRPr lang="en-US" dirty="0"/>
          </a:p>
        </p:txBody>
      </p:sp>
    </p:spTree>
    <p:extLst>
      <p:ext uri="{BB962C8B-B14F-4D97-AF65-F5344CB8AC3E}">
        <p14:creationId xmlns:p14="http://schemas.microsoft.com/office/powerpoint/2010/main" val="3351500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35</a:t>
            </a:fld>
            <a:endParaRPr lang="en-US"/>
          </a:p>
        </p:txBody>
      </p:sp>
    </p:spTree>
    <p:extLst>
      <p:ext uri="{BB962C8B-B14F-4D97-AF65-F5344CB8AC3E}">
        <p14:creationId xmlns:p14="http://schemas.microsoft.com/office/powerpoint/2010/main" val="86377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36</a:t>
            </a:fld>
            <a:endParaRPr lang="en-US"/>
          </a:p>
        </p:txBody>
      </p:sp>
    </p:spTree>
    <p:extLst>
      <p:ext uri="{BB962C8B-B14F-4D97-AF65-F5344CB8AC3E}">
        <p14:creationId xmlns:p14="http://schemas.microsoft.com/office/powerpoint/2010/main" val="2966105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37</a:t>
            </a:fld>
            <a:endParaRPr lang="en-US"/>
          </a:p>
        </p:txBody>
      </p:sp>
    </p:spTree>
    <p:extLst>
      <p:ext uri="{BB962C8B-B14F-4D97-AF65-F5344CB8AC3E}">
        <p14:creationId xmlns:p14="http://schemas.microsoft.com/office/powerpoint/2010/main" val="1222802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38</a:t>
            </a:fld>
            <a:endParaRPr lang="en-US" dirty="0"/>
          </a:p>
        </p:txBody>
      </p:sp>
    </p:spTree>
    <p:extLst>
      <p:ext uri="{BB962C8B-B14F-4D97-AF65-F5344CB8AC3E}">
        <p14:creationId xmlns:p14="http://schemas.microsoft.com/office/powerpoint/2010/main" val="945284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40</a:t>
            </a:fld>
            <a:endParaRPr lang="en-US" dirty="0"/>
          </a:p>
        </p:txBody>
      </p:sp>
    </p:spTree>
    <p:extLst>
      <p:ext uri="{BB962C8B-B14F-4D97-AF65-F5344CB8AC3E}">
        <p14:creationId xmlns:p14="http://schemas.microsoft.com/office/powerpoint/2010/main" val="267733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4</a:t>
            </a:fld>
            <a:endParaRPr lang="en-US" dirty="0"/>
          </a:p>
        </p:txBody>
      </p:sp>
    </p:spTree>
    <p:extLst>
      <p:ext uri="{BB962C8B-B14F-4D97-AF65-F5344CB8AC3E}">
        <p14:creationId xmlns:p14="http://schemas.microsoft.com/office/powerpoint/2010/main" val="4078636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41</a:t>
            </a:fld>
            <a:endParaRPr lang="en-US"/>
          </a:p>
        </p:txBody>
      </p:sp>
    </p:spTree>
    <p:extLst>
      <p:ext uri="{BB962C8B-B14F-4D97-AF65-F5344CB8AC3E}">
        <p14:creationId xmlns:p14="http://schemas.microsoft.com/office/powerpoint/2010/main" val="359614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42</a:t>
            </a:fld>
            <a:endParaRPr lang="en-US"/>
          </a:p>
        </p:txBody>
      </p:sp>
    </p:spTree>
    <p:extLst>
      <p:ext uri="{BB962C8B-B14F-4D97-AF65-F5344CB8AC3E}">
        <p14:creationId xmlns:p14="http://schemas.microsoft.com/office/powerpoint/2010/main" val="3123172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43</a:t>
            </a:fld>
            <a:endParaRPr lang="en-US"/>
          </a:p>
        </p:txBody>
      </p:sp>
    </p:spTree>
    <p:extLst>
      <p:ext uri="{BB962C8B-B14F-4D97-AF65-F5344CB8AC3E}">
        <p14:creationId xmlns:p14="http://schemas.microsoft.com/office/powerpoint/2010/main" val="3402102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44</a:t>
            </a:fld>
            <a:endParaRPr lang="en-US" dirty="0"/>
          </a:p>
        </p:txBody>
      </p:sp>
    </p:spTree>
    <p:extLst>
      <p:ext uri="{BB962C8B-B14F-4D97-AF65-F5344CB8AC3E}">
        <p14:creationId xmlns:p14="http://schemas.microsoft.com/office/powerpoint/2010/main" val="946973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46</a:t>
            </a:fld>
            <a:endParaRPr lang="en-US" dirty="0"/>
          </a:p>
        </p:txBody>
      </p:sp>
    </p:spTree>
    <p:extLst>
      <p:ext uri="{BB962C8B-B14F-4D97-AF65-F5344CB8AC3E}">
        <p14:creationId xmlns:p14="http://schemas.microsoft.com/office/powerpoint/2010/main" val="4285060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472335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123172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49</a:t>
            </a:fld>
            <a:endParaRPr lang="en-US"/>
          </a:p>
        </p:txBody>
      </p:sp>
    </p:spTree>
    <p:extLst>
      <p:ext uri="{BB962C8B-B14F-4D97-AF65-F5344CB8AC3E}">
        <p14:creationId xmlns:p14="http://schemas.microsoft.com/office/powerpoint/2010/main" val="237533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u="sng" dirty="0">
              <a:solidFill>
                <a:srgbClr val="FF0000"/>
              </a:solidFill>
            </a:endParaRPr>
          </a:p>
        </p:txBody>
      </p:sp>
      <p:sp>
        <p:nvSpPr>
          <p:cNvPr id="4" name="Slide Number Placeholder 3"/>
          <p:cNvSpPr>
            <a:spLocks noGrp="1"/>
          </p:cNvSpPr>
          <p:nvPr>
            <p:ph type="sldNum" sz="quarter" idx="10"/>
          </p:nvPr>
        </p:nvSpPr>
        <p:spPr/>
        <p:txBody>
          <a:bodyPr/>
          <a:lstStyle/>
          <a:p>
            <a:fld id="{86C0C3C0-7472-4D14-BC9B-C5E5701A2264}"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522660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52</a:t>
            </a:fld>
            <a:endParaRPr lang="en-US" dirty="0"/>
          </a:p>
        </p:txBody>
      </p:sp>
    </p:spTree>
    <p:extLst>
      <p:ext uri="{BB962C8B-B14F-4D97-AF65-F5344CB8AC3E}">
        <p14:creationId xmlns:p14="http://schemas.microsoft.com/office/powerpoint/2010/main" val="316068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last 10 years, employment for youth ages 14-24 fell by 24.5 percent (85,400 jobs) while employment for older workers age 55+ climbed 25.2 percent (76,100)—an almost perfect inverse relationship. In fact, older workers compose the only age group that saw an employment increase during the last recession while, at 30 percent, metro-Detroit's youth unemployment rate is the highest of any metro area in the country. As older workers hang on longer, we are leaving our young people behind. They simply are not getting the skills and experience that employers want these days (typically 1-4 years of experience) in the new workers they hire. </a:t>
            </a: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6</a:t>
            </a:fld>
            <a:endParaRPr lang="en-US" dirty="0"/>
          </a:p>
        </p:txBody>
      </p:sp>
    </p:spTree>
    <p:extLst>
      <p:ext uri="{BB962C8B-B14F-4D97-AF65-F5344CB8AC3E}">
        <p14:creationId xmlns:p14="http://schemas.microsoft.com/office/powerpoint/2010/main" val="45111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53</a:t>
            </a:fld>
            <a:endParaRPr lang="en-US"/>
          </a:p>
        </p:txBody>
      </p:sp>
    </p:spTree>
    <p:extLst>
      <p:ext uri="{BB962C8B-B14F-4D97-AF65-F5344CB8AC3E}">
        <p14:creationId xmlns:p14="http://schemas.microsoft.com/office/powerpoint/2010/main" val="2557703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54</a:t>
            </a:fld>
            <a:endParaRPr lang="en-US"/>
          </a:p>
        </p:txBody>
      </p:sp>
    </p:spTree>
    <p:extLst>
      <p:ext uri="{BB962C8B-B14F-4D97-AF65-F5344CB8AC3E}">
        <p14:creationId xmlns:p14="http://schemas.microsoft.com/office/powerpoint/2010/main" val="1537958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55</a:t>
            </a:fld>
            <a:endParaRPr lang="en-US"/>
          </a:p>
        </p:txBody>
      </p:sp>
    </p:spTree>
    <p:extLst>
      <p:ext uri="{BB962C8B-B14F-4D97-AF65-F5344CB8AC3E}">
        <p14:creationId xmlns:p14="http://schemas.microsoft.com/office/powerpoint/2010/main" val="2761539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56</a:t>
            </a:fld>
            <a:endParaRPr lang="en-US" dirty="0"/>
          </a:p>
        </p:txBody>
      </p:sp>
    </p:spTree>
    <p:extLst>
      <p:ext uri="{BB962C8B-B14F-4D97-AF65-F5344CB8AC3E}">
        <p14:creationId xmlns:p14="http://schemas.microsoft.com/office/powerpoint/2010/main" val="4111151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193090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283988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61</a:t>
            </a:fld>
            <a:endParaRPr lang="en-US" dirty="0"/>
          </a:p>
        </p:txBody>
      </p:sp>
    </p:spTree>
    <p:extLst>
      <p:ext uri="{BB962C8B-B14F-4D97-AF65-F5344CB8AC3E}">
        <p14:creationId xmlns:p14="http://schemas.microsoft.com/office/powerpoint/2010/main" val="252458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62</a:t>
            </a:fld>
            <a:endParaRPr lang="en-US" dirty="0"/>
          </a:p>
        </p:txBody>
      </p:sp>
    </p:spTree>
    <p:extLst>
      <p:ext uri="{BB962C8B-B14F-4D97-AF65-F5344CB8AC3E}">
        <p14:creationId xmlns:p14="http://schemas.microsoft.com/office/powerpoint/2010/main" val="1091629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63</a:t>
            </a:fld>
            <a:endParaRPr lang="en-US" dirty="0"/>
          </a:p>
        </p:txBody>
      </p:sp>
    </p:spTree>
    <p:extLst>
      <p:ext uri="{BB962C8B-B14F-4D97-AF65-F5344CB8AC3E}">
        <p14:creationId xmlns:p14="http://schemas.microsoft.com/office/powerpoint/2010/main" val="37828176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C0C3C0-7472-4D14-BC9B-C5E5701A2264}" type="slidenum">
              <a:rPr lang="en-US" smtClean="0"/>
              <a:pPr/>
              <a:t>64</a:t>
            </a:fld>
            <a:endParaRPr lang="en-US" dirty="0"/>
          </a:p>
        </p:txBody>
      </p:sp>
    </p:spTree>
    <p:extLst>
      <p:ext uri="{BB962C8B-B14F-4D97-AF65-F5344CB8AC3E}">
        <p14:creationId xmlns:p14="http://schemas.microsoft.com/office/powerpoint/2010/main" val="1961602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graduates cannot possibly fill all of the open positions. Demand is between 2.5 times higher (healthcare) and 15 times higher (IT) than the need.</a:t>
            </a:r>
          </a:p>
          <a:p>
            <a:pPr defTabSz="870052">
              <a:defRPr/>
            </a:pPr>
            <a:r>
              <a:rPr lang="en-US" baseline="0" dirty="0" smtClean="0"/>
              <a:t>FYI: H1B visas are given in IT jobs, engineering, and healthcare. </a:t>
            </a:r>
            <a:r>
              <a:rPr lang="en-US" dirty="0" smtClean="0">
                <a:solidFill>
                  <a:schemeClr val="accent5">
                    <a:lumMod val="50000"/>
                  </a:schemeClr>
                </a:solidFill>
              </a:rPr>
              <a:t>32% of overall demand is in three STEM clusters.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1E9649-9301-4356-8D8A-C2B1E1A382A2}" type="slidenum">
              <a:rPr lang="en-US" smtClean="0"/>
              <a:t>7</a:t>
            </a:fld>
            <a:endParaRPr lang="en-US" dirty="0"/>
          </a:p>
        </p:txBody>
      </p:sp>
    </p:spTree>
    <p:extLst>
      <p:ext uri="{BB962C8B-B14F-4D97-AF65-F5344CB8AC3E}">
        <p14:creationId xmlns:p14="http://schemas.microsoft.com/office/powerpoint/2010/main" val="3978532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C0C3C0-7472-4D14-BC9B-C5E5701A2264}" type="slidenum">
              <a:rPr lang="en-US" smtClean="0"/>
              <a:pPr/>
              <a:t>65</a:t>
            </a:fld>
            <a:endParaRPr lang="en-US" dirty="0"/>
          </a:p>
        </p:txBody>
      </p:sp>
    </p:spTree>
    <p:extLst>
      <p:ext uri="{BB962C8B-B14F-4D97-AF65-F5344CB8AC3E}">
        <p14:creationId xmlns:p14="http://schemas.microsoft.com/office/powerpoint/2010/main" val="3323035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C0C3C0-7472-4D14-BC9B-C5E5701A2264}" type="slidenum">
              <a:rPr lang="en-US" smtClean="0"/>
              <a:pPr/>
              <a:t>66</a:t>
            </a:fld>
            <a:endParaRPr lang="en-US" dirty="0"/>
          </a:p>
        </p:txBody>
      </p:sp>
    </p:spTree>
    <p:extLst>
      <p:ext uri="{BB962C8B-B14F-4D97-AF65-F5344CB8AC3E}">
        <p14:creationId xmlns:p14="http://schemas.microsoft.com/office/powerpoint/2010/main" val="71548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53">
              <a:defRPr/>
            </a:pPr>
            <a:endParaRPr lang="en-US" dirty="0" smtClean="0">
              <a:effectLst/>
            </a:endParaRPr>
          </a:p>
        </p:txBody>
      </p:sp>
      <p:sp>
        <p:nvSpPr>
          <p:cNvPr id="4" name="Slide Number Placeholder 3"/>
          <p:cNvSpPr>
            <a:spLocks noGrp="1"/>
          </p:cNvSpPr>
          <p:nvPr>
            <p:ph type="sldNum" sz="quarter" idx="10"/>
          </p:nvPr>
        </p:nvSpPr>
        <p:spPr/>
        <p:txBody>
          <a:bodyPr/>
          <a:lstStyle/>
          <a:p>
            <a:fld id="{86C0C3C0-7472-4D14-BC9B-C5E5701A2264}" type="slidenum">
              <a:rPr lang="en-US" smtClean="0"/>
              <a:pPr/>
              <a:t>9</a:t>
            </a:fld>
            <a:endParaRPr lang="en-US" dirty="0"/>
          </a:p>
        </p:txBody>
      </p:sp>
    </p:spTree>
    <p:extLst>
      <p:ext uri="{BB962C8B-B14F-4D97-AF65-F5344CB8AC3E}">
        <p14:creationId xmlns:p14="http://schemas.microsoft.com/office/powerpoint/2010/main" val="1635905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10</a:t>
            </a:fld>
            <a:endParaRPr lang="en-US"/>
          </a:p>
        </p:txBody>
      </p:sp>
    </p:spTree>
    <p:extLst>
      <p:ext uri="{BB962C8B-B14F-4D97-AF65-F5344CB8AC3E}">
        <p14:creationId xmlns:p14="http://schemas.microsoft.com/office/powerpoint/2010/main" val="416738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13</a:t>
            </a:fld>
            <a:endParaRPr lang="en-US" dirty="0"/>
          </a:p>
        </p:txBody>
      </p:sp>
    </p:spTree>
    <p:extLst>
      <p:ext uri="{BB962C8B-B14F-4D97-AF65-F5344CB8AC3E}">
        <p14:creationId xmlns:p14="http://schemas.microsoft.com/office/powerpoint/2010/main" val="99781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86C0C3C0-7472-4D14-BC9B-C5E5701A2264}" type="slidenum">
              <a:rPr lang="en-US" smtClean="0"/>
              <a:pPr/>
              <a:t>16</a:t>
            </a:fld>
            <a:endParaRPr lang="en-US"/>
          </a:p>
        </p:txBody>
      </p:sp>
    </p:spTree>
    <p:extLst>
      <p:ext uri="{BB962C8B-B14F-4D97-AF65-F5344CB8AC3E}">
        <p14:creationId xmlns:p14="http://schemas.microsoft.com/office/powerpoint/2010/main" val="105229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83E62-F22C-4DD5-ABA5-D08737C1FD3D}" type="slidenum">
              <a:rPr lang="en-US" smtClean="0"/>
              <a:pPr/>
              <a:t>‹#›</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497" y="5867400"/>
            <a:ext cx="2505703" cy="1211824"/>
          </a:xfrm>
          <a:prstGeom prst="rect">
            <a:avLst/>
          </a:prstGeom>
        </p:spPr>
      </p:pic>
      <p:sp>
        <p:nvSpPr>
          <p:cNvPr id="9" name="Title 1"/>
          <p:cNvSpPr>
            <a:spLocks noGrp="1"/>
          </p:cNvSpPr>
          <p:nvPr>
            <p:ph type="ctrTitle" hasCustomPrompt="1"/>
          </p:nvPr>
        </p:nvSpPr>
        <p:spPr>
          <a:xfrm>
            <a:off x="638162" y="2268742"/>
            <a:ext cx="7772400" cy="1470025"/>
          </a:xfrm>
        </p:spPr>
        <p:txBody>
          <a:bodyPr>
            <a:noAutofit/>
          </a:bodyPr>
          <a:lstStyle>
            <a:lvl1pPr>
              <a:defRPr/>
            </a:lvl1pPr>
          </a:lstStyle>
          <a:p>
            <a:r>
              <a:rPr lang="en-US" sz="6600" b="1" dirty="0" smtClean="0">
                <a:solidFill>
                  <a:schemeClr val="accent5">
                    <a:lumMod val="50000"/>
                  </a:schemeClr>
                </a:solidFill>
              </a:rPr>
              <a:t>TITLE</a:t>
            </a:r>
            <a:endParaRPr lang="en-US" sz="6600" b="1" dirty="0">
              <a:solidFill>
                <a:schemeClr val="accent5">
                  <a:lumMod val="50000"/>
                </a:schemeClr>
              </a:solidFill>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ubtitle 7"/>
          <p:cNvSpPr>
            <a:spLocks noGrp="1"/>
          </p:cNvSpPr>
          <p:nvPr>
            <p:ph type="subTitle" idx="1" hasCustomPrompt="1"/>
          </p:nvPr>
        </p:nvSpPr>
        <p:spPr>
          <a:xfrm>
            <a:off x="2514600" y="6168512"/>
            <a:ext cx="6400800" cy="609600"/>
          </a:xfrm>
        </p:spPr>
        <p:txBody>
          <a:bodyPr/>
          <a:lstStyle>
            <a:lvl1pPr marL="0" indent="0">
              <a:buNone/>
              <a:defRPr/>
            </a:lvl1pPr>
          </a:lstStyle>
          <a:p>
            <a:pPr algn="r"/>
            <a:r>
              <a:rPr lang="en-US" b="1" dirty="0" smtClean="0">
                <a:solidFill>
                  <a:schemeClr val="accent5">
                    <a:lumMod val="50000"/>
                  </a:schemeClr>
                </a:solidFill>
              </a:rPr>
              <a:t>SUBTITLE</a:t>
            </a:r>
            <a:endParaRPr lang="en-US" b="1" dirty="0">
              <a:solidFill>
                <a:schemeClr val="accent5">
                  <a:lumMod val="50000"/>
                </a:schemeClr>
              </a:solidFill>
            </a:endParaRPr>
          </a:p>
        </p:txBody>
      </p:sp>
      <p:sp>
        <p:nvSpPr>
          <p:cNvPr id="12" name="Rectangle 11"/>
          <p:cNvSpPr/>
          <p:nvPr userDrawn="1"/>
        </p:nvSpPr>
        <p:spPr>
          <a:xfrm>
            <a:off x="1" y="5905927"/>
            <a:ext cx="9144000" cy="952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V="1">
            <a:off x="-13251" y="5825558"/>
            <a:ext cx="9157252" cy="1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1609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22096064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35734536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2FFBC700-2D5B-45C8-A5BA-0FA8FDC892FD}" type="datetimeFigureOut">
              <a:rPr lang="en-US" smtClean="0"/>
              <a:pPr/>
              <a:t>4/29/2014</a:t>
            </a:fld>
            <a:endParaRPr lang="en-US" dirty="0"/>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28140761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1181832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83114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5">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1600200"/>
            <a:ext cx="8229600" cy="45259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83E62-F22C-4DD5-ABA5-D08737C1FD3D}" type="slidenum">
              <a:rPr lang="en-US" smtClean="0"/>
              <a:pPr/>
              <a:t>‹#›</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304" y="5646176"/>
            <a:ext cx="2505703" cy="1211824"/>
          </a:xfrm>
          <a:prstGeom prst="rect">
            <a:avLst/>
          </a:prstGeo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10" name="Rectangle 9"/>
          <p:cNvSpPr/>
          <p:nvPr userDrawn="1"/>
        </p:nvSpPr>
        <p:spPr>
          <a:xfrm>
            <a:off x="1891749" y="5905927"/>
            <a:ext cx="7252251" cy="952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V="1">
            <a:off x="-13251" y="5825558"/>
            <a:ext cx="9157252" cy="1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611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20212354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229600" cy="1143000"/>
          </a:xfrm>
        </p:spPr>
        <p:txBody>
          <a:bodyPr/>
          <a:lstStyle>
            <a:lvl1pPr>
              <a:defRPr>
                <a:solidFill>
                  <a:schemeClr val="accent5">
                    <a:lumMod val="50000"/>
                  </a:schemeClr>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00200"/>
            <a:ext cx="4038600" cy="4525963"/>
          </a:xfrm>
        </p:spPr>
        <p:txBody>
          <a:bodyPr/>
          <a:lstStyle>
            <a:lvl1pPr>
              <a:defRPr sz="2800">
                <a:solidFill>
                  <a:schemeClr val="accent5">
                    <a:lumMod val="50000"/>
                  </a:schemeClr>
                </a:solidFill>
              </a:defRPr>
            </a:lvl1pPr>
            <a:lvl2pPr>
              <a:defRPr sz="2400">
                <a:solidFill>
                  <a:schemeClr val="accent5">
                    <a:lumMod val="50000"/>
                  </a:schemeClr>
                </a:solidFill>
              </a:defRPr>
            </a:lvl2pPr>
            <a:lvl3pPr>
              <a:defRPr sz="2000">
                <a:solidFill>
                  <a:schemeClr val="accent5">
                    <a:lumMod val="50000"/>
                  </a:schemeClr>
                </a:solidFill>
              </a:defRPr>
            </a:lvl3pPr>
            <a:lvl4pPr>
              <a:defRPr sz="1800">
                <a:solidFill>
                  <a:schemeClr val="accent5">
                    <a:lumMod val="50000"/>
                  </a:schemeClr>
                </a:solidFill>
              </a:defRPr>
            </a:lvl4pPr>
            <a:lvl5pPr>
              <a:defRPr sz="1800">
                <a:solidFill>
                  <a:schemeClr val="accent5">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600200"/>
            <a:ext cx="4038600" cy="4525963"/>
          </a:xfrm>
        </p:spPr>
        <p:txBody>
          <a:bodyPr/>
          <a:lstStyle>
            <a:lvl1pPr>
              <a:defRPr sz="2800">
                <a:solidFill>
                  <a:schemeClr val="accent5">
                    <a:lumMod val="50000"/>
                  </a:schemeClr>
                </a:solidFill>
              </a:defRPr>
            </a:lvl1pPr>
            <a:lvl2pPr>
              <a:defRPr sz="2400">
                <a:solidFill>
                  <a:schemeClr val="accent5">
                    <a:lumMod val="50000"/>
                  </a:schemeClr>
                </a:solidFill>
              </a:defRPr>
            </a:lvl2pPr>
            <a:lvl3pPr>
              <a:defRPr sz="2000">
                <a:solidFill>
                  <a:schemeClr val="accent5">
                    <a:lumMod val="50000"/>
                  </a:schemeClr>
                </a:solidFill>
              </a:defRPr>
            </a:lvl3pPr>
            <a:lvl4pPr>
              <a:defRPr sz="1800">
                <a:solidFill>
                  <a:schemeClr val="accent5">
                    <a:lumMod val="50000"/>
                  </a:schemeClr>
                </a:solidFill>
              </a:defRPr>
            </a:lvl4pPr>
            <a:lvl5pPr>
              <a:defRPr sz="1800">
                <a:solidFill>
                  <a:schemeClr val="accent5">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383E62-F22C-4DD5-ABA5-D08737C1FD3D}" type="slidenum">
              <a:rPr lang="en-US" smtClean="0"/>
              <a:pPr/>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304" y="5646176"/>
            <a:ext cx="2505703" cy="1211824"/>
          </a:xfrm>
          <a:prstGeom prst="rect">
            <a:avLst/>
          </a:prstGeom>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11" name="Rectangle 10"/>
          <p:cNvSpPr/>
          <p:nvPr userDrawn="1"/>
        </p:nvSpPr>
        <p:spPr>
          <a:xfrm>
            <a:off x="1891749" y="5905927"/>
            <a:ext cx="7252251" cy="952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V="1">
            <a:off x="-13251" y="5825558"/>
            <a:ext cx="9157252" cy="1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7342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383E62-F22C-4DD5-ABA5-D08737C1FD3D}"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11" name="Rectangle 10"/>
          <p:cNvSpPr/>
          <p:nvPr userDrawn="1"/>
        </p:nvSpPr>
        <p:spPr>
          <a:xfrm>
            <a:off x="1891749" y="5905927"/>
            <a:ext cx="7252251" cy="952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V="1">
            <a:off x="-13251" y="5825558"/>
            <a:ext cx="9157252" cy="1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0606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2555799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24806826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36056193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BC700-2D5B-45C8-A5BA-0FA8FDC892FD}" type="datetimeFigureOut">
              <a:rPr lang="en-US" smtClean="0"/>
              <a:pPr/>
              <a:t>4/29/2014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383E62-F22C-4DD5-ABA5-D08737C1FD3D}" type="slidenum">
              <a:rPr lang="en-US" smtClean="0"/>
              <a:pPr/>
              <a:t>‹#›</a:t>
            </a:fld>
            <a:endParaRPr lang="en-US" dirty="0"/>
          </a:p>
        </p:txBody>
      </p:sp>
    </p:spTree>
    <p:extLst>
      <p:ext uri="{BB962C8B-B14F-4D97-AF65-F5344CB8AC3E}">
        <p14:creationId xmlns:p14="http://schemas.microsoft.com/office/powerpoint/2010/main" val="21336173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 y="274638"/>
            <a:ext cx="905256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BC700-2D5B-45C8-A5BA-0FA8FDC892FD}" type="datetimeFigureOut">
              <a:rPr lang="en-US" smtClean="0"/>
              <a:pPr/>
              <a:t>4/29/2014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83E62-F22C-4DD5-ABA5-D08737C1FD3D}" type="slidenum">
              <a:rPr lang="en-US" smtClean="0"/>
              <a:pPr/>
              <a:t>‹#›</a:t>
            </a:fld>
            <a:endParaRPr lang="en-US" dirty="0"/>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7304" y="5646176"/>
            <a:ext cx="2505703" cy="1211824"/>
          </a:xfrm>
          <a:prstGeom prst="rect">
            <a:avLst/>
          </a:prstGeom>
        </p:spPr>
      </p:pic>
      <p:pic>
        <p:nvPicPr>
          <p:cNvPr id="8"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30368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0" r:id="rId13"/>
    <p:sldLayoutId id="2147483661" r:id="rId14"/>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accent5">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5">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5">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5">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5">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5">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 Id="rId5" Type="http://schemas.openxmlformats.org/officeDocument/2006/relationships/hyperlink" Target="https://www.google.com/url?q=https://ssgresearch.com/WIN-SPARK&amp;sa=D&amp;usg=ALhdy29D-vKr-RnAG6MGM42peWHS-V6DHg" TargetMode="External"/><Relationship Id="rId4" Type="http://schemas.openxmlformats.org/officeDocument/2006/relationships/image" Target="../media/image14.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5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www.google.com/url?sa=i&amp;rct=j&amp;q=&amp;esrc=s&amp;source=images&amp;cd=&amp;cad=rja&amp;docid=ALL-3-xyZkx1UM&amp;tbnid=X5AtJCwXkT3OnM:&amp;ved=0CAUQjRw&amp;url=http://poetry-contingency.uwaterloo.ca/doh-and-bullshit-in-oed/&amp;ei=mpr9Urn9IYHQrgGDu4HwAw&amp;bvm=bv.61190604,d.aWc&amp;psig=AFQjCNE9UDv0cf_AQfPFSz4iHYGhhz8Zxg&amp;ust=1392438294266009" TargetMode="External"/><Relationship Id="rId5" Type="http://schemas.openxmlformats.org/officeDocument/2006/relationships/image" Target="../media/image1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 Id="rId5" Type="http://schemas.openxmlformats.org/officeDocument/2006/relationships/hyperlink" Target="https://www.google.com/url?q=https://ssgresearch.com/WIN-SPARK&amp;sa=D&amp;usg=ALhdy29D-vKr-RnAG6MGM42peWHS-V6DHg" TargetMode="External"/><Relationship Id="rId4" Type="http://schemas.openxmlformats.org/officeDocument/2006/relationships/image" Target="../media/image14.gi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www.bls.gov/lau/launews1.ht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win-semich.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hyperlink" Target="http://win-semich.org/data-research/"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8255"/>
          <a:stretch/>
        </p:blipFill>
        <p:spPr>
          <a:xfrm>
            <a:off x="618497" y="5867400"/>
            <a:ext cx="2505703" cy="99060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
            <a:ext cx="9203763" cy="6007513"/>
          </a:xfrm>
          <a:prstGeom prst="rect">
            <a:avLst/>
          </a:prstGeom>
          <a:effectLst>
            <a:glow rad="127000">
              <a:schemeClr val="accent1">
                <a:alpha val="23000"/>
              </a:schemeClr>
            </a:glow>
          </a:effectLst>
        </p:spPr>
      </p:pic>
      <p:sp>
        <p:nvSpPr>
          <p:cNvPr id="2" name="Title 1"/>
          <p:cNvSpPr>
            <a:spLocks noGrp="1"/>
          </p:cNvSpPr>
          <p:nvPr>
            <p:ph type="ctrTitle"/>
          </p:nvPr>
        </p:nvSpPr>
        <p:spPr>
          <a:xfrm>
            <a:off x="914400" y="1533730"/>
            <a:ext cx="7772400" cy="1470025"/>
          </a:xfrm>
        </p:spPr>
        <p:txBody>
          <a:bodyPr>
            <a:noAutofit/>
          </a:bodyPr>
          <a:lstStyle/>
          <a:p>
            <a:pPr lvl="0"/>
            <a:r>
              <a:rPr lang="en-US" sz="6600" b="1" dirty="0" smtClean="0">
                <a:solidFill>
                  <a:schemeClr val="accent5">
                    <a:lumMod val="50000"/>
                  </a:schemeClr>
                </a:solidFill>
              </a:rPr>
              <a:t>Workforce Intelligence Network</a:t>
            </a:r>
            <a:br>
              <a:rPr lang="en-US" sz="6600" b="1" dirty="0" smtClean="0">
                <a:solidFill>
                  <a:schemeClr val="accent5">
                    <a:lumMod val="50000"/>
                  </a:schemeClr>
                </a:solidFill>
              </a:rPr>
            </a:br>
            <a:r>
              <a:rPr lang="en-US" sz="3200" dirty="0" smtClean="0"/>
              <a:t>Labor Market</a:t>
            </a:r>
            <a:br>
              <a:rPr lang="en-US" sz="3200" dirty="0" smtClean="0"/>
            </a:br>
            <a:r>
              <a:rPr lang="en-US" sz="3200" dirty="0" smtClean="0"/>
              <a:t>Quarterly Reports</a:t>
            </a:r>
            <a:endParaRPr lang="en-US" sz="3200" b="1" dirty="0">
              <a:solidFill>
                <a:schemeClr val="accent5">
                  <a:lumMod val="50000"/>
                </a:schemeClr>
              </a:solidFill>
            </a:endParaRPr>
          </a:p>
        </p:txBody>
      </p:sp>
      <p:sp>
        <p:nvSpPr>
          <p:cNvPr id="8" name="Subtitle 7"/>
          <p:cNvSpPr>
            <a:spLocks noGrp="1"/>
          </p:cNvSpPr>
          <p:nvPr>
            <p:ph type="subTitle" idx="1"/>
          </p:nvPr>
        </p:nvSpPr>
        <p:spPr>
          <a:xfrm>
            <a:off x="2743200" y="6168512"/>
            <a:ext cx="6400800" cy="609600"/>
          </a:xfrm>
        </p:spPr>
        <p:txBody>
          <a:bodyPr>
            <a:normAutofit/>
          </a:bodyPr>
          <a:lstStyle/>
          <a:p>
            <a:pPr marL="0" lvl="0" indent="0" algn="r">
              <a:buNone/>
              <a:defRPr/>
            </a:pPr>
            <a:r>
              <a:rPr lang="en-US" sz="2800" dirty="0" smtClean="0">
                <a:solidFill>
                  <a:srgbClr val="006666"/>
                </a:solidFill>
              </a:rPr>
              <a:t>MEDC Region 9 Q1 2014 Expanded Report</a:t>
            </a:r>
            <a:endParaRPr lang="en-US" sz="2800" dirty="0">
              <a:solidFill>
                <a:srgbClr val="006666"/>
              </a:solidFill>
            </a:endParaRPr>
          </a:p>
        </p:txBody>
      </p: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1573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500" t="8667" r="11250" b="7333"/>
          <a:stretch/>
        </p:blipFill>
        <p:spPr>
          <a:xfrm>
            <a:off x="4191000" y="914400"/>
            <a:ext cx="4648200" cy="4800600"/>
          </a:xfrm>
          <a:prstGeom prst="rect">
            <a:avLst/>
          </a:prstGeom>
        </p:spPr>
      </p:pic>
      <p:sp>
        <p:nvSpPr>
          <p:cNvPr id="2" name="Content Placeholder 1"/>
          <p:cNvSpPr>
            <a:spLocks noGrp="1"/>
          </p:cNvSpPr>
          <p:nvPr>
            <p:ph idx="1"/>
          </p:nvPr>
        </p:nvSpPr>
        <p:spPr>
          <a:xfrm>
            <a:off x="609600" y="381000"/>
            <a:ext cx="3886200" cy="5228304"/>
          </a:xfrm>
        </p:spPr>
        <p:txBody>
          <a:bodyPr>
            <a:noAutofit/>
          </a:bodyPr>
          <a:lstStyle/>
          <a:p>
            <a:pPr marL="0" indent="0" algn="ctr">
              <a:spcBef>
                <a:spcPts val="0"/>
              </a:spcBef>
              <a:spcAft>
                <a:spcPts val="600"/>
              </a:spcAft>
              <a:buNone/>
            </a:pPr>
            <a:r>
              <a:rPr lang="en-US" sz="4400" b="1" dirty="0" smtClean="0">
                <a:solidFill>
                  <a:schemeClr val="accent5">
                    <a:lumMod val="50000"/>
                  </a:schemeClr>
                </a:solidFill>
              </a:rPr>
              <a:t>Geography</a:t>
            </a:r>
            <a:endParaRPr lang="en-US" sz="4400" b="1" dirty="0">
              <a:solidFill>
                <a:schemeClr val="accent5">
                  <a:lumMod val="50000"/>
                </a:schemeClr>
              </a:solidFill>
            </a:endParaRPr>
          </a:p>
          <a:p>
            <a:pPr marL="0" indent="0">
              <a:spcBef>
                <a:spcPts val="0"/>
              </a:spcBef>
              <a:spcAft>
                <a:spcPts val="600"/>
              </a:spcAft>
              <a:buNone/>
            </a:pPr>
            <a:r>
              <a:rPr lang="en-US" b="1" dirty="0" smtClean="0">
                <a:solidFill>
                  <a:schemeClr val="accent5">
                    <a:lumMod val="50000"/>
                  </a:schemeClr>
                </a:solidFill>
              </a:rPr>
              <a:t>MEDC region </a:t>
            </a:r>
            <a:r>
              <a:rPr lang="en-US" b="1" dirty="0"/>
              <a:t>9</a:t>
            </a:r>
            <a:r>
              <a:rPr lang="en-US" b="1" dirty="0" smtClean="0">
                <a:solidFill>
                  <a:schemeClr val="accent5">
                    <a:lumMod val="50000"/>
                  </a:schemeClr>
                </a:solidFill>
              </a:rPr>
              <a:t> includes 6 counties, Lenawee, Jackson, Hillsdale, Livingston, Monroe, and Washtenaw.</a:t>
            </a:r>
          </a:p>
          <a:p>
            <a:pPr marL="0" indent="0">
              <a:buNone/>
            </a:pPr>
            <a:endParaRPr lang="en-US" dirty="0"/>
          </a:p>
        </p:txBody>
      </p:sp>
    </p:spTree>
    <p:extLst>
      <p:ext uri="{BB962C8B-B14F-4D97-AF65-F5344CB8AC3E}">
        <p14:creationId xmlns:p14="http://schemas.microsoft.com/office/powerpoint/2010/main" val="1865813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304800"/>
            <a:ext cx="9052560" cy="1143000"/>
          </a:xfrm>
        </p:spPr>
        <p:txBody>
          <a:bodyPr>
            <a:normAutofit fontScale="90000"/>
          </a:bodyPr>
          <a:lstStyle/>
          <a:p>
            <a:r>
              <a:rPr lang="en-US" dirty="0"/>
              <a:t>Region 9 Job </a:t>
            </a:r>
            <a:r>
              <a:rPr lang="en-US" dirty="0" smtClean="0"/>
              <a:t>Q 1 2014 </a:t>
            </a:r>
            <a:br>
              <a:rPr lang="en-US" dirty="0" smtClean="0"/>
            </a:br>
            <a:r>
              <a:rPr lang="en-US" dirty="0" smtClean="0"/>
              <a:t>Employment by County</a:t>
            </a:r>
            <a:r>
              <a:rPr lang="en-US" dirty="0"/>
              <a:t/>
            </a:r>
            <a:br>
              <a:rPr lang="en-US" dirty="0"/>
            </a:br>
            <a:endParaRPr lang="en-US" dirty="0"/>
          </a:p>
        </p:txBody>
      </p:sp>
      <p:sp>
        <p:nvSpPr>
          <p:cNvPr id="3" name="Content Placeholder 2"/>
          <p:cNvSpPr>
            <a:spLocks noGrp="1"/>
          </p:cNvSpPr>
          <p:nvPr>
            <p:ph idx="1"/>
          </p:nvPr>
        </p:nvSpPr>
        <p:spPr/>
        <p:txBody>
          <a:bodyPr/>
          <a:lstStyle/>
          <a:p>
            <a:endParaRPr lang="en-US"/>
          </a:p>
        </p:txBody>
      </p:sp>
      <p:graphicFrame>
        <p:nvGraphicFramePr>
          <p:cNvPr id="5" name="Chart 4"/>
          <p:cNvGraphicFramePr>
            <a:graphicFrameLocks/>
          </p:cNvGraphicFramePr>
          <p:nvPr>
            <p:extLst/>
          </p:nvPr>
        </p:nvGraphicFramePr>
        <p:xfrm>
          <a:off x="762000" y="1295400"/>
          <a:ext cx="82296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5461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5174" y="2023316"/>
            <a:ext cx="8039836" cy="3082084"/>
          </a:xfrm>
          <a:prstGeom prst="rect">
            <a:avLst/>
          </a:prstGeom>
        </p:spPr>
      </p:pic>
    </p:spTree>
    <p:extLst>
      <p:ext uri="{BB962C8B-B14F-4D97-AF65-F5344CB8AC3E}">
        <p14:creationId xmlns:p14="http://schemas.microsoft.com/office/powerpoint/2010/main" val="706506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762000" y="0"/>
            <a:ext cx="8229600" cy="752015"/>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accent5">
                    <a:lumMod val="50000"/>
                  </a:schemeClr>
                </a:solidFill>
                <a:latin typeface="+mj-lt"/>
                <a:ea typeface="+mj-ea"/>
                <a:cs typeface="+mj-cs"/>
              </a:defRPr>
            </a:lvl1pPr>
          </a:lstStyle>
          <a:p>
            <a:r>
              <a:rPr lang="en-US" sz="3600" dirty="0" smtClean="0"/>
              <a:t>Top 20 jobs in demand (Jan-Mar 2014)</a:t>
            </a:r>
            <a:endParaRPr lang="en-US" sz="2400" dirty="0"/>
          </a:p>
        </p:txBody>
      </p:sp>
      <p:sp>
        <p:nvSpPr>
          <p:cNvPr id="8" name="TextBox 7"/>
          <p:cNvSpPr txBox="1"/>
          <p:nvPr/>
        </p:nvSpPr>
        <p:spPr>
          <a:xfrm>
            <a:off x="609600" y="609600"/>
            <a:ext cx="8534400" cy="1200329"/>
          </a:xfrm>
          <a:prstGeom prst="rect">
            <a:avLst/>
          </a:prstGeom>
          <a:noFill/>
        </p:spPr>
        <p:txBody>
          <a:bodyPr wrap="square" rtlCol="0">
            <a:spAutoFit/>
          </a:bodyPr>
          <a:lstStyle/>
          <a:p>
            <a:r>
              <a:rPr lang="en-US" dirty="0" smtClean="0"/>
              <a:t>The most frequently posted jobs in MEDC Region 9 are drivers for heavy and tractor-trailer trucks, retail salespersons, registered nurses, sales representatives for wholesale goods, and customer service representatives. Retail and hospitality cluster jobs dominate this region’s job postings.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612744333"/>
              </p:ext>
            </p:extLst>
          </p:nvPr>
        </p:nvGraphicFramePr>
        <p:xfrm>
          <a:off x="914400" y="1981200"/>
          <a:ext cx="8610600" cy="45061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8985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052560" cy="411162"/>
          </a:xfrm>
        </p:spPr>
        <p:txBody>
          <a:bodyPr>
            <a:noAutofit/>
          </a:bodyPr>
          <a:lstStyle/>
          <a:p>
            <a:r>
              <a:rPr lang="en-US" sz="3600" dirty="0" smtClean="0"/>
              <a:t>Top 5 </a:t>
            </a:r>
            <a:r>
              <a:rPr lang="en-US" sz="3600" dirty="0" smtClean="0"/>
              <a:t>Job Postings </a:t>
            </a:r>
            <a:r>
              <a:rPr lang="en-US" sz="3600" dirty="0" smtClean="0"/>
              <a:t>by County</a:t>
            </a:r>
            <a:endParaRPr lang="en-US" sz="3600" dirty="0"/>
          </a:p>
        </p:txBody>
      </p:sp>
      <p:sp>
        <p:nvSpPr>
          <p:cNvPr id="2" name="TextBox 1"/>
          <p:cNvSpPr txBox="1"/>
          <p:nvPr/>
        </p:nvSpPr>
        <p:spPr>
          <a:xfrm>
            <a:off x="40480" y="582916"/>
            <a:ext cx="2971800" cy="3108543"/>
          </a:xfrm>
          <a:prstGeom prst="rect">
            <a:avLst/>
          </a:prstGeom>
          <a:solidFill>
            <a:srgbClr val="004E61"/>
          </a:solidFill>
        </p:spPr>
        <p:txBody>
          <a:bodyPr wrap="square" rtlCol="0">
            <a:spAutoFit/>
          </a:bodyPr>
          <a:lstStyle/>
          <a:p>
            <a:r>
              <a:rPr lang="en-US" u="sng" dirty="0" smtClean="0">
                <a:solidFill>
                  <a:schemeClr val="bg1"/>
                </a:solidFill>
              </a:rPr>
              <a:t>Hillsdale</a:t>
            </a:r>
          </a:p>
          <a:p>
            <a:pPr marL="285750" indent="-285750">
              <a:buFont typeface="Arial" panose="020B0604020202020204" pitchFamily="34" charset="0"/>
              <a:buChar char="•"/>
            </a:pPr>
            <a:r>
              <a:rPr lang="en-US" sz="1600" dirty="0">
                <a:solidFill>
                  <a:schemeClr val="bg1"/>
                </a:solidFill>
              </a:rPr>
              <a:t>Heavy And Tractor-Trailer Truck Drivers</a:t>
            </a:r>
          </a:p>
          <a:p>
            <a:pPr marL="285750" indent="-285750">
              <a:buFont typeface="Arial" panose="020B0604020202020204" pitchFamily="34" charset="0"/>
              <a:buChar char="•"/>
            </a:pPr>
            <a:r>
              <a:rPr lang="en-US" sz="1600" dirty="0">
                <a:solidFill>
                  <a:schemeClr val="bg1"/>
                </a:solidFill>
              </a:rPr>
              <a:t>Retail Salespersons</a:t>
            </a:r>
          </a:p>
          <a:p>
            <a:pPr marL="285750" indent="-285750">
              <a:buFont typeface="Arial" panose="020B0604020202020204" pitchFamily="34" charset="0"/>
              <a:buChar char="•"/>
            </a:pPr>
            <a:r>
              <a:rPr lang="en-US" sz="1600" dirty="0">
                <a:solidFill>
                  <a:schemeClr val="bg1"/>
                </a:solidFill>
              </a:rPr>
              <a:t>First-Line Supervisors Of Retail Sales Workers</a:t>
            </a:r>
          </a:p>
          <a:p>
            <a:pPr marL="285750" indent="-285750">
              <a:buFont typeface="Arial" panose="020B0604020202020204" pitchFamily="34" charset="0"/>
              <a:buChar char="•"/>
            </a:pPr>
            <a:r>
              <a:rPr lang="en-US" sz="1600" dirty="0">
                <a:solidFill>
                  <a:schemeClr val="bg1"/>
                </a:solidFill>
              </a:rPr>
              <a:t>Maintenance And Repair Workers, General</a:t>
            </a:r>
          </a:p>
          <a:p>
            <a:pPr marL="285750" indent="-285750">
              <a:buFont typeface="Arial" panose="020B0604020202020204" pitchFamily="34" charset="0"/>
              <a:buChar char="•"/>
            </a:pPr>
            <a:r>
              <a:rPr lang="en-US" sz="1600" dirty="0">
                <a:solidFill>
                  <a:schemeClr val="bg1"/>
                </a:solidFill>
              </a:rPr>
              <a:t>Janitors And Cleaners, Except Maids And Housekeeping Cleaners</a:t>
            </a:r>
          </a:p>
          <a:p>
            <a:endParaRPr lang="en-US" dirty="0">
              <a:solidFill>
                <a:schemeClr val="bg1"/>
              </a:solidFill>
            </a:endParaRPr>
          </a:p>
        </p:txBody>
      </p:sp>
      <p:sp>
        <p:nvSpPr>
          <p:cNvPr id="10" name="TextBox 9"/>
          <p:cNvSpPr txBox="1"/>
          <p:nvPr/>
        </p:nvSpPr>
        <p:spPr>
          <a:xfrm>
            <a:off x="3053953" y="3445238"/>
            <a:ext cx="2971800" cy="3354765"/>
          </a:xfrm>
          <a:prstGeom prst="rect">
            <a:avLst/>
          </a:prstGeom>
          <a:solidFill>
            <a:srgbClr val="004E61"/>
          </a:solidFill>
        </p:spPr>
        <p:txBody>
          <a:bodyPr wrap="square" rtlCol="0">
            <a:spAutoFit/>
          </a:bodyPr>
          <a:lstStyle/>
          <a:p>
            <a:r>
              <a:rPr lang="en-US" u="sng" dirty="0" smtClean="0">
                <a:solidFill>
                  <a:schemeClr val="bg1"/>
                </a:solidFill>
              </a:rPr>
              <a:t>Monroe</a:t>
            </a:r>
          </a:p>
          <a:p>
            <a:pPr marL="285750" indent="-285750">
              <a:buFont typeface="Arial" panose="020B0604020202020204" pitchFamily="34" charset="0"/>
              <a:buChar char="•"/>
            </a:pPr>
            <a:r>
              <a:rPr lang="en-US" sz="1600" dirty="0">
                <a:solidFill>
                  <a:schemeClr val="bg1"/>
                </a:solidFill>
              </a:rPr>
              <a:t>Heavy And Tractor-Trailer Truck Drivers</a:t>
            </a:r>
          </a:p>
          <a:p>
            <a:pPr marL="285750" indent="-285750">
              <a:buFont typeface="Arial" panose="020B0604020202020204" pitchFamily="34" charset="0"/>
              <a:buChar char="•"/>
            </a:pPr>
            <a:r>
              <a:rPr lang="en-US" sz="1600" dirty="0">
                <a:solidFill>
                  <a:schemeClr val="bg1"/>
                </a:solidFill>
              </a:rPr>
              <a:t>Retail Salespersons</a:t>
            </a:r>
          </a:p>
          <a:p>
            <a:pPr marL="285750" indent="-285750">
              <a:buFont typeface="Arial" panose="020B0604020202020204" pitchFamily="34" charset="0"/>
              <a:buChar char="•"/>
            </a:pPr>
            <a:r>
              <a:rPr lang="en-US" sz="1600" dirty="0">
                <a:solidFill>
                  <a:schemeClr val="bg1"/>
                </a:solidFill>
              </a:rPr>
              <a:t>Maintenance And Repair Workers, General</a:t>
            </a:r>
          </a:p>
          <a:p>
            <a:pPr marL="285750" indent="-285750">
              <a:buFont typeface="Arial" panose="020B0604020202020204" pitchFamily="34" charset="0"/>
              <a:buChar char="•"/>
            </a:pPr>
            <a:r>
              <a:rPr lang="en-US" sz="1600" dirty="0">
                <a:solidFill>
                  <a:schemeClr val="bg1"/>
                </a:solidFill>
              </a:rPr>
              <a:t>First-Line Supervisors Of Food Preparation And Serving Workers</a:t>
            </a:r>
          </a:p>
          <a:p>
            <a:pPr marL="285750" indent="-285750">
              <a:buFont typeface="Arial" panose="020B0604020202020204" pitchFamily="34" charset="0"/>
              <a:buChar char="•"/>
            </a:pPr>
            <a:r>
              <a:rPr lang="en-US" sz="1600" dirty="0">
                <a:solidFill>
                  <a:schemeClr val="bg1"/>
                </a:solidFill>
              </a:rPr>
              <a:t>Combined Food Preparation And Serving Workers, Including Fast Food</a:t>
            </a:r>
          </a:p>
          <a:p>
            <a:endParaRPr lang="en-US" dirty="0">
              <a:solidFill>
                <a:schemeClr val="bg1"/>
              </a:solidFill>
            </a:endParaRPr>
          </a:p>
        </p:txBody>
      </p:sp>
      <p:sp>
        <p:nvSpPr>
          <p:cNvPr id="11" name="TextBox 10"/>
          <p:cNvSpPr txBox="1"/>
          <p:nvPr/>
        </p:nvSpPr>
        <p:spPr>
          <a:xfrm>
            <a:off x="41671" y="3445237"/>
            <a:ext cx="2971800" cy="3354765"/>
          </a:xfrm>
          <a:prstGeom prst="rect">
            <a:avLst/>
          </a:prstGeom>
          <a:solidFill>
            <a:schemeClr val="accent6">
              <a:lumMod val="75000"/>
            </a:schemeClr>
          </a:solidFill>
        </p:spPr>
        <p:txBody>
          <a:bodyPr wrap="square" rtlCol="0">
            <a:spAutoFit/>
          </a:bodyPr>
          <a:lstStyle/>
          <a:p>
            <a:r>
              <a:rPr lang="en-US" u="sng" dirty="0" smtClean="0">
                <a:solidFill>
                  <a:schemeClr val="bg1"/>
                </a:solidFill>
              </a:rPr>
              <a:t>Washtenaw</a:t>
            </a:r>
          </a:p>
          <a:p>
            <a:pPr marL="285750" indent="-285750">
              <a:buFont typeface="Arial" panose="020B0604020202020204" pitchFamily="34" charset="0"/>
              <a:buChar char="•"/>
            </a:pPr>
            <a:r>
              <a:rPr lang="en-US" sz="1600" dirty="0">
                <a:solidFill>
                  <a:schemeClr val="bg1"/>
                </a:solidFill>
              </a:rPr>
              <a:t>Heavy And Tractor-Trailer Truck Drivers</a:t>
            </a:r>
          </a:p>
          <a:p>
            <a:pPr marL="285750" indent="-285750">
              <a:buFont typeface="Arial" panose="020B0604020202020204" pitchFamily="34" charset="0"/>
              <a:buChar char="•"/>
            </a:pPr>
            <a:r>
              <a:rPr lang="en-US" sz="1600" dirty="0">
                <a:solidFill>
                  <a:schemeClr val="bg1"/>
                </a:solidFill>
              </a:rPr>
              <a:t>Registered Nurses</a:t>
            </a:r>
          </a:p>
          <a:p>
            <a:pPr marL="285750" indent="-285750">
              <a:buFont typeface="Arial" panose="020B0604020202020204" pitchFamily="34" charset="0"/>
              <a:buChar char="•"/>
            </a:pPr>
            <a:r>
              <a:rPr lang="en-US" sz="1600" dirty="0">
                <a:solidFill>
                  <a:schemeClr val="bg1"/>
                </a:solidFill>
              </a:rPr>
              <a:t>Sales Representatives, Wholesale And Manufacturing, Except Technical And Scientific Products</a:t>
            </a:r>
          </a:p>
          <a:p>
            <a:pPr marL="285750" indent="-285750">
              <a:buFont typeface="Arial" panose="020B0604020202020204" pitchFamily="34" charset="0"/>
              <a:buChar char="•"/>
            </a:pPr>
            <a:r>
              <a:rPr lang="en-US" sz="1600" dirty="0">
                <a:solidFill>
                  <a:schemeClr val="bg1"/>
                </a:solidFill>
              </a:rPr>
              <a:t>Software Developers, Applications</a:t>
            </a:r>
          </a:p>
          <a:p>
            <a:pPr marL="285750" indent="-285750">
              <a:buFont typeface="Arial" panose="020B0604020202020204" pitchFamily="34" charset="0"/>
              <a:buChar char="•"/>
            </a:pPr>
            <a:r>
              <a:rPr lang="en-US" sz="1600" dirty="0">
                <a:solidFill>
                  <a:schemeClr val="bg1"/>
                </a:solidFill>
              </a:rPr>
              <a:t>Retail Salespersons</a:t>
            </a:r>
          </a:p>
          <a:p>
            <a:endParaRPr lang="en-US" dirty="0">
              <a:solidFill>
                <a:schemeClr val="bg1"/>
              </a:solidFill>
            </a:endParaRPr>
          </a:p>
        </p:txBody>
      </p:sp>
      <p:sp>
        <p:nvSpPr>
          <p:cNvPr id="12" name="TextBox 11"/>
          <p:cNvSpPr txBox="1"/>
          <p:nvPr/>
        </p:nvSpPr>
        <p:spPr>
          <a:xfrm>
            <a:off x="3052762" y="582917"/>
            <a:ext cx="2971800" cy="2862322"/>
          </a:xfrm>
          <a:prstGeom prst="rect">
            <a:avLst/>
          </a:prstGeom>
          <a:solidFill>
            <a:schemeClr val="accent6">
              <a:lumMod val="75000"/>
            </a:schemeClr>
          </a:solidFill>
        </p:spPr>
        <p:txBody>
          <a:bodyPr wrap="square" rtlCol="0">
            <a:spAutoFit/>
          </a:bodyPr>
          <a:lstStyle/>
          <a:p>
            <a:r>
              <a:rPr lang="en-US" u="sng" dirty="0" smtClean="0">
                <a:solidFill>
                  <a:schemeClr val="bg1"/>
                </a:solidFill>
              </a:rPr>
              <a:t>Jackson</a:t>
            </a:r>
          </a:p>
          <a:p>
            <a:pPr marL="285750" indent="-285750">
              <a:buFont typeface="Arial" panose="020B0604020202020204" pitchFamily="34" charset="0"/>
              <a:buChar char="•"/>
            </a:pPr>
            <a:r>
              <a:rPr lang="en-US" sz="1600" dirty="0">
                <a:solidFill>
                  <a:schemeClr val="bg1"/>
                </a:solidFill>
              </a:rPr>
              <a:t>Retail Salespersons</a:t>
            </a:r>
          </a:p>
          <a:p>
            <a:pPr marL="285750" indent="-285750">
              <a:buFont typeface="Arial" panose="020B0604020202020204" pitchFamily="34" charset="0"/>
              <a:buChar char="•"/>
            </a:pPr>
            <a:r>
              <a:rPr lang="en-US" sz="1600" dirty="0">
                <a:solidFill>
                  <a:schemeClr val="bg1"/>
                </a:solidFill>
              </a:rPr>
              <a:t>Heavy And Tractor-Trailer Truck Drivers</a:t>
            </a:r>
          </a:p>
          <a:p>
            <a:pPr marL="285750" indent="-285750">
              <a:buFont typeface="Arial" panose="020B0604020202020204" pitchFamily="34" charset="0"/>
              <a:buChar char="•"/>
            </a:pPr>
            <a:r>
              <a:rPr lang="en-US" sz="1600" dirty="0">
                <a:solidFill>
                  <a:schemeClr val="bg1"/>
                </a:solidFill>
              </a:rPr>
              <a:t>Maintenance And Repair Workers, General</a:t>
            </a:r>
          </a:p>
          <a:p>
            <a:pPr marL="285750" indent="-285750">
              <a:buFont typeface="Arial" panose="020B0604020202020204" pitchFamily="34" charset="0"/>
              <a:buChar char="•"/>
            </a:pPr>
            <a:r>
              <a:rPr lang="en-US" sz="1600" dirty="0">
                <a:solidFill>
                  <a:schemeClr val="bg1"/>
                </a:solidFill>
              </a:rPr>
              <a:t>Customer Service Representatives</a:t>
            </a:r>
          </a:p>
          <a:p>
            <a:pPr marL="285750" indent="-285750">
              <a:buFont typeface="Arial" panose="020B0604020202020204" pitchFamily="34" charset="0"/>
              <a:buChar char="•"/>
            </a:pPr>
            <a:r>
              <a:rPr lang="en-US" sz="1600" dirty="0">
                <a:solidFill>
                  <a:schemeClr val="bg1"/>
                </a:solidFill>
              </a:rPr>
              <a:t>First-Line Supervisors Of Retail Sales Workers</a:t>
            </a:r>
          </a:p>
          <a:p>
            <a:endParaRPr lang="en-US" dirty="0">
              <a:solidFill>
                <a:schemeClr val="bg1"/>
              </a:solidFill>
            </a:endParaRPr>
          </a:p>
        </p:txBody>
      </p:sp>
      <p:sp>
        <p:nvSpPr>
          <p:cNvPr id="13" name="TextBox 12"/>
          <p:cNvSpPr txBox="1"/>
          <p:nvPr/>
        </p:nvSpPr>
        <p:spPr>
          <a:xfrm>
            <a:off x="6096000" y="582916"/>
            <a:ext cx="2971800" cy="2862322"/>
          </a:xfrm>
          <a:prstGeom prst="rect">
            <a:avLst/>
          </a:prstGeom>
          <a:solidFill>
            <a:srgbClr val="004E61"/>
          </a:solidFill>
        </p:spPr>
        <p:txBody>
          <a:bodyPr wrap="square" rtlCol="0">
            <a:spAutoFit/>
          </a:bodyPr>
          <a:lstStyle/>
          <a:p>
            <a:r>
              <a:rPr lang="en-US" u="sng" dirty="0" smtClean="0">
                <a:solidFill>
                  <a:schemeClr val="bg1"/>
                </a:solidFill>
              </a:rPr>
              <a:t>Lenawee</a:t>
            </a:r>
          </a:p>
          <a:p>
            <a:pPr marL="285750" indent="-285750">
              <a:buFont typeface="Arial" panose="020B0604020202020204" pitchFamily="34" charset="0"/>
              <a:buChar char="•"/>
            </a:pPr>
            <a:r>
              <a:rPr lang="en-US" sz="1600" dirty="0">
                <a:solidFill>
                  <a:schemeClr val="bg1"/>
                </a:solidFill>
              </a:rPr>
              <a:t>Heavy And Tractor-Trailer Truck Drivers</a:t>
            </a:r>
          </a:p>
          <a:p>
            <a:pPr marL="285750" indent="-285750">
              <a:buFont typeface="Arial" panose="020B0604020202020204" pitchFamily="34" charset="0"/>
              <a:buChar char="•"/>
            </a:pPr>
            <a:r>
              <a:rPr lang="en-US" sz="1600" dirty="0">
                <a:solidFill>
                  <a:schemeClr val="bg1"/>
                </a:solidFill>
              </a:rPr>
              <a:t>Retail Salespersons</a:t>
            </a:r>
          </a:p>
          <a:p>
            <a:pPr marL="285750" indent="-285750">
              <a:buFont typeface="Arial" panose="020B0604020202020204" pitchFamily="34" charset="0"/>
              <a:buChar char="•"/>
            </a:pPr>
            <a:r>
              <a:rPr lang="en-US" sz="1600" dirty="0">
                <a:solidFill>
                  <a:schemeClr val="bg1"/>
                </a:solidFill>
              </a:rPr>
              <a:t>Customer Service Representatives</a:t>
            </a:r>
          </a:p>
          <a:p>
            <a:pPr marL="285750" indent="-285750">
              <a:buFont typeface="Arial" panose="020B0604020202020204" pitchFamily="34" charset="0"/>
              <a:buChar char="•"/>
            </a:pPr>
            <a:r>
              <a:rPr lang="en-US" sz="1600" dirty="0">
                <a:solidFill>
                  <a:schemeClr val="bg1"/>
                </a:solidFill>
              </a:rPr>
              <a:t>Registered Nurses</a:t>
            </a:r>
          </a:p>
          <a:p>
            <a:pPr marL="285750" indent="-285750">
              <a:buFont typeface="Arial" panose="020B0604020202020204" pitchFamily="34" charset="0"/>
              <a:buChar char="•"/>
            </a:pPr>
            <a:r>
              <a:rPr lang="en-US" sz="1600" dirty="0">
                <a:solidFill>
                  <a:schemeClr val="bg1"/>
                </a:solidFill>
              </a:rPr>
              <a:t>First-Line Supervisors Of Food Preparation And Serving Workers</a:t>
            </a:r>
          </a:p>
          <a:p>
            <a:endParaRPr lang="en-US" dirty="0">
              <a:solidFill>
                <a:schemeClr val="bg1"/>
              </a:solidFill>
            </a:endParaRPr>
          </a:p>
        </p:txBody>
      </p:sp>
      <p:sp>
        <p:nvSpPr>
          <p:cNvPr id="9" name="TextBox 8"/>
          <p:cNvSpPr txBox="1"/>
          <p:nvPr/>
        </p:nvSpPr>
        <p:spPr>
          <a:xfrm>
            <a:off x="6092428" y="3228439"/>
            <a:ext cx="2971800" cy="3600986"/>
          </a:xfrm>
          <a:prstGeom prst="rect">
            <a:avLst/>
          </a:prstGeom>
          <a:solidFill>
            <a:schemeClr val="accent6">
              <a:lumMod val="75000"/>
            </a:schemeClr>
          </a:solidFill>
        </p:spPr>
        <p:txBody>
          <a:bodyPr wrap="square" rtlCol="0">
            <a:spAutoFit/>
          </a:bodyPr>
          <a:lstStyle/>
          <a:p>
            <a:r>
              <a:rPr lang="en-US" u="sng" dirty="0" smtClean="0">
                <a:solidFill>
                  <a:schemeClr val="bg1"/>
                </a:solidFill>
              </a:rPr>
              <a:t>Livingston</a:t>
            </a:r>
          </a:p>
          <a:p>
            <a:pPr marL="285750" indent="-285750">
              <a:buFont typeface="Arial" panose="020B0604020202020204" pitchFamily="34" charset="0"/>
              <a:buChar char="•"/>
            </a:pPr>
            <a:r>
              <a:rPr lang="en-US" sz="1600" dirty="0">
                <a:solidFill>
                  <a:schemeClr val="bg1"/>
                </a:solidFill>
              </a:rPr>
              <a:t>Retail Salespersons</a:t>
            </a:r>
          </a:p>
          <a:p>
            <a:pPr marL="285750" indent="-285750">
              <a:buFont typeface="Arial" panose="020B0604020202020204" pitchFamily="34" charset="0"/>
              <a:buChar char="•"/>
            </a:pPr>
            <a:r>
              <a:rPr lang="en-US" sz="1600" dirty="0">
                <a:solidFill>
                  <a:schemeClr val="bg1"/>
                </a:solidFill>
              </a:rPr>
              <a:t>First-Line Supervisors Of Retail Sales Workers</a:t>
            </a:r>
          </a:p>
          <a:p>
            <a:pPr marL="285750" indent="-285750">
              <a:buFont typeface="Arial" panose="020B0604020202020204" pitchFamily="34" charset="0"/>
              <a:buChar char="•"/>
            </a:pPr>
            <a:r>
              <a:rPr lang="en-US" sz="1600" dirty="0">
                <a:solidFill>
                  <a:schemeClr val="bg1"/>
                </a:solidFill>
              </a:rPr>
              <a:t>Customer Service Representatives</a:t>
            </a:r>
          </a:p>
          <a:p>
            <a:pPr marL="285750" indent="-285750">
              <a:buFont typeface="Arial" panose="020B0604020202020204" pitchFamily="34" charset="0"/>
              <a:buChar char="•"/>
            </a:pPr>
            <a:r>
              <a:rPr lang="en-US" sz="1600" dirty="0">
                <a:solidFill>
                  <a:schemeClr val="bg1"/>
                </a:solidFill>
              </a:rPr>
              <a:t>Laborers And Freight, Stock, And Material Movers, Hand</a:t>
            </a:r>
          </a:p>
          <a:p>
            <a:pPr marL="285750" indent="-285750">
              <a:buFont typeface="Arial" panose="020B0604020202020204" pitchFamily="34" charset="0"/>
              <a:buChar char="•"/>
            </a:pPr>
            <a:r>
              <a:rPr lang="en-US" sz="1600" dirty="0">
                <a:solidFill>
                  <a:schemeClr val="bg1"/>
                </a:solidFill>
              </a:rPr>
              <a:t>Sales Representatives, Wholesale And Manufacturing, Except Technical And Scientific Products</a:t>
            </a:r>
          </a:p>
          <a:p>
            <a:endParaRPr lang="en-US" dirty="0">
              <a:solidFill>
                <a:schemeClr val="bg1"/>
              </a:solidFill>
            </a:endParaRPr>
          </a:p>
        </p:txBody>
      </p:sp>
    </p:spTree>
    <p:extLst>
      <p:ext uri="{BB962C8B-B14F-4D97-AF65-F5344CB8AC3E}">
        <p14:creationId xmlns:p14="http://schemas.microsoft.com/office/powerpoint/2010/main" val="2706729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200" y="1600200"/>
            <a:ext cx="7803200" cy="3450000"/>
          </a:xfrm>
          <a:prstGeom prst="rect">
            <a:avLst/>
          </a:prstGeom>
        </p:spPr>
      </p:pic>
    </p:spTree>
    <p:extLst>
      <p:ext uri="{BB962C8B-B14F-4D97-AF65-F5344CB8AC3E}">
        <p14:creationId xmlns:p14="http://schemas.microsoft.com/office/powerpoint/2010/main" val="797045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6" name="Title 1"/>
          <p:cNvSpPr>
            <a:spLocks noGrp="1"/>
          </p:cNvSpPr>
          <p:nvPr>
            <p:ph type="title"/>
          </p:nvPr>
        </p:nvSpPr>
        <p:spPr>
          <a:xfrm>
            <a:off x="304800" y="0"/>
            <a:ext cx="9052560" cy="1143000"/>
          </a:xfrm>
        </p:spPr>
        <p:txBody>
          <a:bodyPr>
            <a:normAutofit/>
          </a:bodyPr>
          <a:lstStyle/>
          <a:p>
            <a:r>
              <a:rPr lang="en-US" sz="3600" dirty="0" smtClean="0"/>
              <a:t>Employment and Labor Force Overview</a:t>
            </a:r>
            <a:endParaRPr 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2499638037"/>
              </p:ext>
            </p:extLst>
          </p:nvPr>
        </p:nvGraphicFramePr>
        <p:xfrm>
          <a:off x="685800" y="914400"/>
          <a:ext cx="8411006" cy="4626705"/>
        </p:xfrm>
        <a:graphic>
          <a:graphicData uri="http://schemas.openxmlformats.org/drawingml/2006/table">
            <a:tbl>
              <a:tblPr>
                <a:tableStyleId>{5C22544A-7EE6-4342-B048-85BDC9FD1C3A}</a:tableStyleId>
              </a:tblPr>
              <a:tblGrid>
                <a:gridCol w="958646"/>
                <a:gridCol w="1051560"/>
                <a:gridCol w="1051560"/>
                <a:gridCol w="1051560"/>
                <a:gridCol w="1051560"/>
                <a:gridCol w="91440"/>
                <a:gridCol w="1051560"/>
                <a:gridCol w="1051560"/>
                <a:gridCol w="1051560"/>
              </a:tblGrid>
              <a:tr h="682388">
                <a:tc>
                  <a:txBody>
                    <a:bodyPr/>
                    <a:lstStyle/>
                    <a:p>
                      <a:pPr algn="ctr" fontAlgn="b"/>
                      <a:endParaRPr lang="en-US" sz="1200" b="0" i="0" u="none" strike="noStrike" dirty="0">
                        <a:solidFill>
                          <a:schemeClr val="bg1"/>
                        </a:solidFill>
                        <a:effectLst/>
                        <a:latin typeface="Calibri" panose="020F0502020204030204" pitchFamily="34" charset="0"/>
                      </a:endParaRPr>
                    </a:p>
                  </a:txBody>
                  <a:tcPr marL="5573" marR="5573" marT="5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600" b="1" i="0" u="none" strike="noStrike" dirty="0" smtClean="0">
                          <a:solidFill>
                            <a:schemeClr val="bg1"/>
                          </a:solidFill>
                          <a:effectLst/>
                          <a:latin typeface="Calibri" panose="020F0502020204030204" pitchFamily="34" charset="0"/>
                        </a:rPr>
                        <a:t>2010 Annual</a:t>
                      </a:r>
                      <a:endParaRPr lang="en-US" sz="1600" b="1" i="0" u="none" strike="noStrike" dirty="0">
                        <a:solidFill>
                          <a:schemeClr val="bg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600" b="1" i="0" u="none" strike="noStrike" dirty="0" smtClean="0">
                          <a:solidFill>
                            <a:schemeClr val="bg1"/>
                          </a:solidFill>
                          <a:effectLst/>
                          <a:latin typeface="Calibri" panose="020F0502020204030204" pitchFamily="34" charset="0"/>
                        </a:rPr>
                        <a:t>2011 Annual</a:t>
                      </a:r>
                      <a:endParaRPr lang="en-US" sz="1600" b="1" i="0" u="none" strike="noStrike" dirty="0">
                        <a:solidFill>
                          <a:schemeClr val="bg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600" b="1" i="0" u="none" strike="noStrike" dirty="0" smtClean="0">
                          <a:solidFill>
                            <a:schemeClr val="bg1"/>
                          </a:solidFill>
                          <a:effectLst/>
                          <a:latin typeface="Calibri" panose="020F0502020204030204" pitchFamily="34" charset="0"/>
                        </a:rPr>
                        <a:t>2012 Annual</a:t>
                      </a:r>
                      <a:endParaRPr lang="en-US" sz="1600" b="1" i="0" u="none" strike="noStrike" dirty="0">
                        <a:solidFill>
                          <a:schemeClr val="bg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600" b="1" i="0" u="none" strike="noStrike" dirty="0" smtClean="0">
                          <a:solidFill>
                            <a:schemeClr val="bg1"/>
                          </a:solidFill>
                          <a:effectLst/>
                          <a:latin typeface="Calibri" panose="020F0502020204030204" pitchFamily="34" charset="0"/>
                        </a:rPr>
                        <a:t>2013 Annual</a:t>
                      </a:r>
                      <a:endParaRPr lang="en-US" sz="1600" b="1" i="0" u="none" strike="noStrike" dirty="0">
                        <a:solidFill>
                          <a:schemeClr val="bg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endParaRPr lang="en-US" sz="1600" b="1" i="0" u="none" strike="noStrike" dirty="0">
                        <a:solidFill>
                          <a:srgbClr val="004E6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61"/>
                    </a:solidFill>
                  </a:tcPr>
                </a:tc>
                <a:tc>
                  <a:txBody>
                    <a:bodyPr/>
                    <a:lstStyle/>
                    <a:p>
                      <a:pPr algn="ctr" fontAlgn="b"/>
                      <a:r>
                        <a:rPr lang="en-US" sz="1600" b="1" i="0" u="none" strike="noStrike" dirty="0" smtClean="0">
                          <a:solidFill>
                            <a:schemeClr val="bg1"/>
                          </a:solidFill>
                          <a:effectLst/>
                          <a:latin typeface="Calibri" panose="020F0502020204030204" pitchFamily="34" charset="0"/>
                        </a:rPr>
                        <a:t>Same Quarter 2012</a:t>
                      </a:r>
                      <a:endParaRPr lang="en-US" sz="1600" b="1" i="0" u="none" strike="noStrike" dirty="0">
                        <a:solidFill>
                          <a:schemeClr val="bg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600" b="1" i="0" u="none" strike="noStrike" dirty="0" smtClean="0">
                          <a:solidFill>
                            <a:schemeClr val="bg1"/>
                          </a:solidFill>
                          <a:effectLst/>
                          <a:latin typeface="Calibri" panose="020F0502020204030204" pitchFamily="34" charset="0"/>
                        </a:rPr>
                        <a:t>Same Quarter 2013</a:t>
                      </a:r>
                      <a:endParaRPr lang="en-US" sz="1600" b="1" i="0" u="none" strike="noStrike" dirty="0">
                        <a:solidFill>
                          <a:schemeClr val="bg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600" b="1" i="0" u="none" strike="noStrike" dirty="0" smtClean="0">
                          <a:solidFill>
                            <a:schemeClr val="bg1"/>
                          </a:solidFill>
                          <a:effectLst/>
                          <a:latin typeface="Calibri" panose="020F0502020204030204" pitchFamily="34" charset="0"/>
                        </a:rPr>
                        <a:t>Current Quarter 2014</a:t>
                      </a:r>
                      <a:endParaRPr lang="en-US" sz="1600" b="1" i="0" u="none" strike="noStrike" dirty="0">
                        <a:solidFill>
                          <a:schemeClr val="bg1"/>
                        </a:solidFill>
                        <a:effectLst/>
                        <a:latin typeface="Calibri" panose="020F0502020204030204" pitchFamily="34" charset="0"/>
                      </a:endParaRPr>
                    </a:p>
                  </a:txBody>
                  <a:tcPr marL="5573" marR="5573" marT="55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972403">
                <a:tc>
                  <a:txBody>
                    <a:bodyPr/>
                    <a:lstStyle/>
                    <a:p>
                      <a:pPr algn="ctr" fontAlgn="b"/>
                      <a:r>
                        <a:rPr lang="en-US" sz="1400" b="1" u="none" strike="noStrike" dirty="0">
                          <a:solidFill>
                            <a:schemeClr val="bg1"/>
                          </a:solidFill>
                          <a:effectLst/>
                        </a:rPr>
                        <a:t>Labor Force</a:t>
                      </a:r>
                      <a:endParaRPr lang="en-US" sz="1400" b="1" i="0" u="none" strike="noStrike" dirty="0">
                        <a:solidFill>
                          <a:schemeClr val="bg1"/>
                        </a:solidFill>
                        <a:effectLst/>
                        <a:latin typeface="Calibri" panose="020F0502020204030204" pitchFamily="34" charset="0"/>
                      </a:endParaRPr>
                    </a:p>
                  </a:txBody>
                  <a:tcPr marL="5573" marR="5573" marT="5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486,609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477,335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472,603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474,255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61"/>
                    </a:solidFill>
                  </a:tcPr>
                </a:tc>
                <a:tc>
                  <a:txBody>
                    <a:bodyPr/>
                    <a:lstStyle/>
                    <a:p>
                      <a:pPr algn="ctr" fontAlgn="b"/>
                      <a:r>
                        <a:rPr lang="en-US" sz="1800" b="0" i="0" u="none" strike="noStrike" dirty="0">
                          <a:solidFill>
                            <a:srgbClr val="000000"/>
                          </a:solidFill>
                          <a:effectLst/>
                          <a:latin typeface="Calibri" panose="020F0502020204030204" pitchFamily="34" charset="0"/>
                        </a:rPr>
                        <a:t>471,999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472,387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473,714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972403">
                <a:tc>
                  <a:txBody>
                    <a:bodyPr/>
                    <a:lstStyle/>
                    <a:p>
                      <a:pPr algn="ctr" fontAlgn="b"/>
                      <a:r>
                        <a:rPr lang="en-US" sz="1400" b="1" u="none" strike="noStrike" dirty="0">
                          <a:solidFill>
                            <a:schemeClr val="bg1"/>
                          </a:solidFill>
                          <a:effectLst/>
                        </a:rPr>
                        <a:t>Employment</a:t>
                      </a:r>
                      <a:endParaRPr lang="en-US" sz="1400" b="1" i="0" u="none" strike="noStrike" dirty="0">
                        <a:solidFill>
                          <a:schemeClr val="bg1"/>
                        </a:solidFill>
                        <a:effectLst/>
                        <a:latin typeface="Calibri" panose="020F0502020204030204" pitchFamily="34" charset="0"/>
                      </a:endParaRPr>
                    </a:p>
                  </a:txBody>
                  <a:tcPr marL="5573" marR="5573" marT="5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431,376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428,687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433,163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438,655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61"/>
                    </a:solidFill>
                  </a:tcPr>
                </a:tc>
                <a:tc>
                  <a:txBody>
                    <a:bodyPr/>
                    <a:lstStyle/>
                    <a:p>
                      <a:pPr algn="ctr" fontAlgn="b"/>
                      <a:r>
                        <a:rPr lang="en-US" sz="1800" b="0" i="0" u="none" strike="noStrike">
                          <a:solidFill>
                            <a:srgbClr val="000000"/>
                          </a:solidFill>
                          <a:effectLst/>
                          <a:latin typeface="Calibri" panose="020F0502020204030204" pitchFamily="34" charset="0"/>
                        </a:rPr>
                        <a:t>429,897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435,339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438,415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972403">
                <a:tc>
                  <a:txBody>
                    <a:bodyPr/>
                    <a:lstStyle/>
                    <a:p>
                      <a:pPr algn="ctr" fontAlgn="b"/>
                      <a:r>
                        <a:rPr lang="en-US" sz="1400" b="1" u="none" strike="noStrike" dirty="0" err="1" smtClean="0">
                          <a:solidFill>
                            <a:schemeClr val="bg1"/>
                          </a:solidFill>
                          <a:effectLst/>
                        </a:rPr>
                        <a:t>Unemploy-ment</a:t>
                      </a:r>
                      <a:endParaRPr lang="en-US" sz="1400" b="1" i="0" u="none" strike="noStrike" dirty="0">
                        <a:solidFill>
                          <a:schemeClr val="bg1"/>
                        </a:solidFill>
                        <a:effectLst/>
                        <a:latin typeface="Calibri" panose="020F0502020204030204" pitchFamily="34" charset="0"/>
                      </a:endParaRPr>
                    </a:p>
                  </a:txBody>
                  <a:tcPr marL="5573" marR="5573" marT="5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55,233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48,840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39,440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35,600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61"/>
                    </a:solidFill>
                  </a:tcPr>
                </a:tc>
                <a:tc>
                  <a:txBody>
                    <a:bodyPr/>
                    <a:lstStyle/>
                    <a:p>
                      <a:pPr algn="ctr" fontAlgn="b"/>
                      <a:r>
                        <a:rPr lang="en-US" sz="1800" b="0" i="0" u="none" strike="noStrike" dirty="0">
                          <a:solidFill>
                            <a:srgbClr val="000000"/>
                          </a:solidFill>
                          <a:effectLst/>
                          <a:latin typeface="Calibri" panose="020F0502020204030204" pitchFamily="34" charset="0"/>
                        </a:rPr>
                        <a:t>42,102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37,048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35,299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972403">
                <a:tc>
                  <a:txBody>
                    <a:bodyPr/>
                    <a:lstStyle/>
                    <a:p>
                      <a:pPr algn="ctr" fontAlgn="b"/>
                      <a:r>
                        <a:rPr lang="en-US" sz="1400" b="1" u="none" strike="noStrike" dirty="0" err="1" smtClean="0">
                          <a:solidFill>
                            <a:schemeClr val="bg1"/>
                          </a:solidFill>
                          <a:effectLst/>
                        </a:rPr>
                        <a:t>Unemploy-ment</a:t>
                      </a:r>
                      <a:r>
                        <a:rPr lang="en-US" sz="1400" b="1" u="none" strike="noStrike" dirty="0" smtClean="0">
                          <a:solidFill>
                            <a:schemeClr val="bg1"/>
                          </a:solidFill>
                          <a:effectLst/>
                        </a:rPr>
                        <a:t> </a:t>
                      </a:r>
                      <a:r>
                        <a:rPr lang="en-US" sz="1400" b="1" u="none" strike="noStrike" dirty="0">
                          <a:solidFill>
                            <a:schemeClr val="bg1"/>
                          </a:solidFill>
                          <a:effectLst/>
                        </a:rPr>
                        <a:t>Rate</a:t>
                      </a:r>
                      <a:endParaRPr lang="en-US" sz="1400" b="1" i="0" u="none" strike="noStrike" dirty="0">
                        <a:solidFill>
                          <a:schemeClr val="bg1"/>
                        </a:solidFill>
                        <a:effectLst/>
                        <a:latin typeface="Calibri" panose="020F0502020204030204" pitchFamily="34" charset="0"/>
                      </a:endParaRPr>
                    </a:p>
                  </a:txBody>
                  <a:tcPr marL="5573" marR="5573" marT="5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US" sz="1800" b="0" i="0" u="none" strike="noStrike">
                          <a:solidFill>
                            <a:srgbClr val="000000"/>
                          </a:solidFill>
                          <a:effectLst/>
                          <a:latin typeface="Calibri" panose="020F0502020204030204" pitchFamily="34" charset="0"/>
                        </a:rPr>
                        <a:t>11.4%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10.2%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8.3%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61"/>
                    </a:solidFill>
                  </a:tcPr>
                </a:tc>
                <a:tc>
                  <a:txBody>
                    <a:bodyPr/>
                    <a:lstStyle/>
                    <a:p>
                      <a:pPr algn="ctr" fontAlgn="b"/>
                      <a:r>
                        <a:rPr lang="en-US" sz="1800" b="0" i="0" u="none" strike="noStrike">
                          <a:solidFill>
                            <a:srgbClr val="000000"/>
                          </a:solidFill>
                          <a:effectLst/>
                          <a:latin typeface="Calibri" panose="020F0502020204030204" pitchFamily="34"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2519991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7" name="Title 6"/>
          <p:cNvSpPr>
            <a:spLocks noGrp="1"/>
          </p:cNvSpPr>
          <p:nvPr>
            <p:ph type="title"/>
          </p:nvPr>
        </p:nvSpPr>
        <p:spPr>
          <a:xfrm>
            <a:off x="457200" y="0"/>
            <a:ext cx="8229600" cy="685800"/>
          </a:xfrm>
        </p:spPr>
        <p:txBody>
          <a:bodyPr>
            <a:normAutofit/>
          </a:bodyPr>
          <a:lstStyle/>
          <a:p>
            <a:r>
              <a:rPr lang="en-US" sz="3600" dirty="0" smtClean="0"/>
              <a:t>Employment and the Labor </a:t>
            </a:r>
            <a:r>
              <a:rPr lang="en-US" sz="3600" dirty="0"/>
              <a:t>F</a:t>
            </a:r>
            <a:r>
              <a:rPr lang="en-US" sz="3600" dirty="0" smtClean="0"/>
              <a:t>orce</a:t>
            </a:r>
            <a:endParaRPr lang="en-US" sz="3600" dirty="0"/>
          </a:p>
        </p:txBody>
      </p:sp>
      <p:sp>
        <p:nvSpPr>
          <p:cNvPr id="2" name="TextBox 1"/>
          <p:cNvSpPr txBox="1"/>
          <p:nvPr/>
        </p:nvSpPr>
        <p:spPr>
          <a:xfrm>
            <a:off x="838200" y="914400"/>
            <a:ext cx="3581400" cy="4524315"/>
          </a:xfrm>
          <a:prstGeom prst="rect">
            <a:avLst/>
          </a:prstGeom>
          <a:noFill/>
        </p:spPr>
        <p:txBody>
          <a:bodyPr wrap="square" rtlCol="0">
            <a:spAutoFit/>
          </a:bodyPr>
          <a:lstStyle/>
          <a:p>
            <a:r>
              <a:rPr lang="en-US" sz="1600" b="1" dirty="0" smtClean="0"/>
              <a:t>Employment in Region 9 has been slowly increasing </a:t>
            </a:r>
            <a:r>
              <a:rPr lang="en-US" sz="1600" dirty="0" smtClean="0"/>
              <a:t>since the trough in late 2010-early 2011. During Q1 2014, employment fell slightly but has grown compared to Q1 in 2013 (0.7% growth) and since Q1 2012 (2.0% growth). Q1 employment tends to be lower than other quarters during the year and 2014 seems to starting off on the same trend.</a:t>
            </a:r>
          </a:p>
          <a:p>
            <a:endParaRPr lang="en-US" sz="1600" dirty="0" smtClean="0"/>
          </a:p>
          <a:p>
            <a:r>
              <a:rPr lang="en-US" sz="1600" dirty="0" smtClean="0"/>
              <a:t>While employment has grown, </a:t>
            </a:r>
            <a:r>
              <a:rPr lang="en-US" sz="1600" b="1" dirty="0" smtClean="0"/>
              <a:t>the labor force has been stagnant. </a:t>
            </a:r>
            <a:r>
              <a:rPr lang="en-US" sz="1600" dirty="0" smtClean="0"/>
              <a:t>In Q1 2014, the labor force grew slightly, but overall trend is still relatively flat. The Q1 2014 labor force is 0.3% larger than it was in Q1 of 2013 and 0.4% larger than in Q1 of 2012. Slightly better than usual, but not enough for an upward trend.</a:t>
            </a:r>
            <a:endParaRPr lang="en-US" sz="1600" dirty="0"/>
          </a:p>
        </p:txBody>
      </p:sp>
      <p:graphicFrame>
        <p:nvGraphicFramePr>
          <p:cNvPr id="8" name="Chart 7"/>
          <p:cNvGraphicFramePr>
            <a:graphicFrameLocks/>
          </p:cNvGraphicFramePr>
          <p:nvPr>
            <p:extLst>
              <p:ext uri="{D42A27DB-BD31-4B8C-83A1-F6EECF244321}">
                <p14:modId xmlns:p14="http://schemas.microsoft.com/office/powerpoint/2010/main" val="829176838"/>
              </p:ext>
            </p:extLst>
          </p:nvPr>
        </p:nvGraphicFramePr>
        <p:xfrm>
          <a:off x="4267200" y="533400"/>
          <a:ext cx="4724400"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0325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66800" y="0"/>
            <a:ext cx="7315200" cy="752015"/>
          </a:xfrm>
        </p:spPr>
        <p:txBody>
          <a:bodyPr>
            <a:noAutofit/>
          </a:bodyPr>
          <a:lstStyle/>
          <a:p>
            <a:r>
              <a:rPr lang="en-US" sz="3600" b="1" dirty="0" smtClean="0">
                <a:solidFill>
                  <a:schemeClr val="accent5">
                    <a:lumMod val="50000"/>
                  </a:schemeClr>
                </a:solidFill>
              </a:rPr>
              <a:t>Employer Demand </a:t>
            </a:r>
            <a:r>
              <a:rPr lang="en-US" sz="3600" dirty="0" smtClean="0"/>
              <a:t>(JAN-MAR 2014)</a:t>
            </a:r>
            <a:endParaRPr lang="en-US" sz="2400" b="0" dirty="0">
              <a:solidFill>
                <a:schemeClr val="accent5">
                  <a:lumMod val="50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40147"/>
            <a:ext cx="1905000" cy="921306"/>
          </a:xfrm>
          <a:prstGeom prst="rect">
            <a:avLst/>
          </a:prstGeom>
        </p:spPr>
      </p:pic>
      <p:sp>
        <p:nvSpPr>
          <p:cNvPr id="11" name="TextBox 10"/>
          <p:cNvSpPr txBox="1"/>
          <p:nvPr/>
        </p:nvSpPr>
        <p:spPr>
          <a:xfrm>
            <a:off x="6023610" y="1143000"/>
            <a:ext cx="3120390" cy="3539430"/>
          </a:xfrm>
          <a:prstGeom prst="rect">
            <a:avLst/>
          </a:prstGeom>
          <a:noFill/>
        </p:spPr>
        <p:txBody>
          <a:bodyPr wrap="square" rtlCol="0">
            <a:spAutoFit/>
          </a:bodyPr>
          <a:lstStyle/>
          <a:p>
            <a:r>
              <a:rPr lang="en-US" sz="1600" dirty="0" smtClean="0"/>
              <a:t>Employer online job postings in Region 9 increased by nearly 3,000 between Q4 2013 and Q1 2014. Historically, Q1 postings tend to be about 1,000 to 2,000 higher than Q4. </a:t>
            </a:r>
          </a:p>
          <a:p>
            <a:endParaRPr lang="en-US" sz="1600" dirty="0"/>
          </a:p>
          <a:p>
            <a:r>
              <a:rPr lang="en-US" sz="1600" dirty="0" smtClean="0"/>
              <a:t>Postings in the region last peaked in Q3 2013 and have remained higher than all other quarters since 2011. If Q1 2014 is similar to Q1 in previous years than we should see an increase in postings next quarter as well.</a:t>
            </a:r>
            <a:endParaRPr lang="en-US" sz="1600" dirty="0"/>
          </a:p>
        </p:txBody>
      </p:sp>
      <p:graphicFrame>
        <p:nvGraphicFramePr>
          <p:cNvPr id="8" name="Chart 7"/>
          <p:cNvGraphicFramePr>
            <a:graphicFrameLocks/>
          </p:cNvGraphicFramePr>
          <p:nvPr>
            <p:extLst>
              <p:ext uri="{D42A27DB-BD31-4B8C-83A1-F6EECF244321}">
                <p14:modId xmlns:p14="http://schemas.microsoft.com/office/powerpoint/2010/main" val="1978923055"/>
              </p:ext>
            </p:extLst>
          </p:nvPr>
        </p:nvGraphicFramePr>
        <p:xfrm>
          <a:off x="685800" y="742490"/>
          <a:ext cx="5337810" cy="48201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742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Occupational clusters</a:t>
            </a:r>
            <a:endParaRPr lang="en-US" dirty="0"/>
          </a:p>
        </p:txBody>
      </p:sp>
      <p:sp>
        <p:nvSpPr>
          <p:cNvPr id="5" name="Text Placeholder 4"/>
          <p:cNvSpPr>
            <a:spLocks noGrp="1"/>
          </p:cNvSpPr>
          <p:nvPr>
            <p:ph type="body" idx="1"/>
          </p:nvPr>
        </p:nvSpPr>
        <p:spPr/>
        <p:txBody>
          <a:bodyPr/>
          <a:lstStyle/>
          <a:p>
            <a:r>
              <a:rPr lang="en-US" dirty="0" smtClean="0"/>
              <a:t>Section two </a:t>
            </a:r>
            <a:endParaRPr lang="en-US" dirty="0"/>
          </a:p>
        </p:txBody>
      </p:sp>
    </p:spTree>
    <p:extLst>
      <p:ext uri="{BB962C8B-B14F-4D97-AF65-F5344CB8AC3E}">
        <p14:creationId xmlns:p14="http://schemas.microsoft.com/office/powerpoint/2010/main" val="1594224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599088" y="3370615"/>
            <a:ext cx="2372712" cy="341950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6666"/>
                </a:solidFill>
                <a:effectLst/>
                <a:latin typeface="Calibri" pitchFamily="34" charset="0"/>
                <a:cs typeface="Arial" pitchFamily="34" charset="0"/>
              </a:rPr>
              <a:t>WIN Board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rgbClr val="006666"/>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6666"/>
                </a:solidFill>
                <a:effectLst/>
                <a:latin typeface="Calibri" pitchFamily="34" charset="0"/>
                <a:cs typeface="Arial" pitchFamily="34" charset="0"/>
              </a:rPr>
              <a:t>Community Colleges</a:t>
            </a:r>
            <a:endParaRPr kumimoji="0" lang="en-US" sz="800" b="1" i="0" u="sng" strike="noStrike" cap="none" normalizeH="0" baseline="0" dirty="0" smtClean="0">
              <a:ln>
                <a:noFill/>
              </a:ln>
              <a:solidFill>
                <a:srgbClr val="000000"/>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Henry Ford Community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Oakland Community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Macomb Community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Monroe County Community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Mott Community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Schoolcraft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St. Clair County Community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Washtenaw Community College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Wayne County Community </a:t>
            </a:r>
            <a:br>
              <a:rPr kumimoji="0" lang="en-US" sz="800" b="0" i="0" u="none" strike="noStrike" cap="none" normalizeH="0" baseline="0" dirty="0" smtClean="0">
                <a:ln>
                  <a:noFill/>
                </a:ln>
                <a:solidFill>
                  <a:srgbClr val="000000"/>
                </a:solidFill>
                <a:effectLst/>
                <a:latin typeface="Calibri" pitchFamily="34" charset="0"/>
                <a:cs typeface="Arial" pitchFamily="34" charset="0"/>
              </a:rPr>
            </a:br>
            <a:r>
              <a:rPr kumimoji="0" lang="en-US" sz="800" b="0" i="0" u="none" strike="noStrike" cap="none" normalizeH="0" baseline="0" dirty="0" smtClean="0">
                <a:ln>
                  <a:noFill/>
                </a:ln>
                <a:solidFill>
                  <a:srgbClr val="000000"/>
                </a:solidFill>
                <a:effectLst/>
                <a:latin typeface="Calibri" pitchFamily="34" charset="0"/>
                <a:cs typeface="Arial" pitchFamily="34" charset="0"/>
              </a:rPr>
              <a:t>College District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1F497D"/>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6666"/>
                </a:solidFill>
                <a:effectLst/>
                <a:latin typeface="Calibri" pitchFamily="34" charset="0"/>
                <a:cs typeface="Arial" pitchFamily="34" charset="0"/>
              </a:rPr>
              <a:t>Michigan Works! Agencies</a:t>
            </a:r>
            <a:endParaRPr kumimoji="0" lang="en-US" sz="800" b="1" i="0" u="sng" strike="noStrike" cap="none" normalizeH="0" baseline="0" dirty="0" smtClean="0">
              <a:ln>
                <a:noFill/>
              </a:ln>
              <a:solidFill>
                <a:srgbClr val="000000"/>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Livingston County Michigan Works! Agency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Detroit Employment Solutions Corporation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Genesee-Shiawassee Michigan Works!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Macomb – St. Clair Michigan Works! Agency &amp; Workforce Development Board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Oakland County Michigan Works! Agency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Southeast Michigan Community Alliance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Calibri" pitchFamily="34" charset="0"/>
                <a:cs typeface="Arial" pitchFamily="34" charset="0"/>
              </a:rPr>
              <a:t>Washtenaw County Michigan Works! Agency</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800" b="0" i="0" u="none" strike="noStrike" cap="none" normalizeH="0" baseline="0" dirty="0" smtClean="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497" y="-76200"/>
            <a:ext cx="2505703" cy="1211824"/>
          </a:xfrm>
          <a:prstGeom prst="rect">
            <a:avLst/>
          </a:prstGeom>
        </p:spPr>
      </p:pic>
      <p:grpSp>
        <p:nvGrpSpPr>
          <p:cNvPr id="14" name="Group 13"/>
          <p:cNvGrpSpPr/>
          <p:nvPr/>
        </p:nvGrpSpPr>
        <p:grpSpPr>
          <a:xfrm>
            <a:off x="432486" y="944194"/>
            <a:ext cx="3377514" cy="2426424"/>
            <a:chOff x="914400" y="118479"/>
            <a:chExt cx="5117816" cy="348295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8479"/>
              <a:ext cx="5117816" cy="3482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Box 6"/>
            <p:cNvSpPr txBox="1"/>
            <p:nvPr/>
          </p:nvSpPr>
          <p:spPr>
            <a:xfrm>
              <a:off x="1929582" y="1229999"/>
              <a:ext cx="1167580" cy="507718"/>
            </a:xfrm>
            <a:prstGeom prst="rect">
              <a:avLst/>
            </a:prstGeom>
            <a:noFill/>
          </p:spPr>
          <p:txBody>
            <a:bodyPr wrap="square" rtlCol="0">
              <a:spAutoFit/>
            </a:bodyPr>
            <a:lstStyle/>
            <a:p>
              <a:endParaRPr lang="en-US" sz="1400" dirty="0">
                <a:solidFill>
                  <a:srgbClr val="D3D579"/>
                </a:solidFill>
              </a:endParaRPr>
            </a:p>
          </p:txBody>
        </p:sp>
      </p:grpSp>
      <p:sp>
        <p:nvSpPr>
          <p:cNvPr id="23" name="TextBox 22"/>
          <p:cNvSpPr txBox="1"/>
          <p:nvPr/>
        </p:nvSpPr>
        <p:spPr>
          <a:xfrm>
            <a:off x="3224981" y="184979"/>
            <a:ext cx="5385619" cy="830997"/>
          </a:xfrm>
          <a:prstGeom prst="rect">
            <a:avLst/>
          </a:prstGeom>
          <a:noFill/>
        </p:spPr>
        <p:txBody>
          <a:bodyPr wrap="square" rtlCol="0">
            <a:spAutoFit/>
          </a:bodyPr>
          <a:lstStyle/>
          <a:p>
            <a:pPr algn="ctr"/>
            <a:r>
              <a:rPr lang="en-US" sz="2400" b="1" dirty="0" smtClean="0">
                <a:solidFill>
                  <a:schemeClr val="accent5">
                    <a:lumMod val="50000"/>
                  </a:schemeClr>
                </a:solidFill>
              </a:rPr>
              <a:t>HELPING EMPLOYERS FIND THE TALENT THEY NEED FOR SUCCESS</a:t>
            </a:r>
            <a:endParaRPr lang="en-US" sz="2400" b="1" dirty="0">
              <a:solidFill>
                <a:schemeClr val="accent5">
                  <a:lumMod val="50000"/>
                </a:schemeClr>
              </a:solidFill>
            </a:endParaRPr>
          </a:p>
        </p:txBody>
      </p:sp>
      <p:sp>
        <p:nvSpPr>
          <p:cNvPr id="20" name="Text Box 2"/>
          <p:cNvSpPr txBox="1">
            <a:spLocks noChangeArrowheads="1"/>
          </p:cNvSpPr>
          <p:nvPr/>
        </p:nvSpPr>
        <p:spPr bwMode="auto">
          <a:xfrm>
            <a:off x="2667000" y="6239663"/>
            <a:ext cx="6386526" cy="55045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6666"/>
                </a:solidFill>
                <a:effectLst/>
                <a:latin typeface="Calibri" pitchFamily="34" charset="0"/>
                <a:cs typeface="Arial" pitchFamily="34" charset="0"/>
              </a:rPr>
              <a:t>WIN is funded</a:t>
            </a:r>
            <a:r>
              <a:rPr kumimoji="0" lang="en-US" sz="1200" b="1" i="0" u="none" strike="noStrike" cap="none" normalizeH="0" dirty="0" smtClean="0">
                <a:ln>
                  <a:noFill/>
                </a:ln>
                <a:solidFill>
                  <a:srgbClr val="006666"/>
                </a:solidFill>
                <a:effectLst/>
                <a:latin typeface="Calibri" pitchFamily="34" charset="0"/>
                <a:cs typeface="Arial" pitchFamily="34" charset="0"/>
              </a:rPr>
              <a:t> through a grant from the New Economy Initiative for Southeast Michigan.</a:t>
            </a:r>
            <a:endParaRPr kumimoji="0" lang="en-US" sz="800" b="0" i="0" u="none" strike="noStrike" cap="none" normalizeH="0" baseline="0" dirty="0" smtClean="0">
              <a:ln>
                <a:noFill/>
              </a:ln>
              <a:solidFill>
                <a:srgbClr val="00000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4953000" y="1295400"/>
            <a:ext cx="1981200" cy="4539228"/>
          </a:xfrm>
          <a:prstGeom prst="rect">
            <a:avLst/>
          </a:prstGeom>
          <a:solidFill>
            <a:schemeClr val="accent5">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961239" y="1295400"/>
            <a:ext cx="1981200" cy="4539228"/>
          </a:xfrm>
          <a:prstGeom prst="rect">
            <a:avLst/>
          </a:prstGeom>
          <a:solidFill>
            <a:schemeClr val="accent6">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858000" y="1981200"/>
            <a:ext cx="2119326" cy="3262432"/>
          </a:xfrm>
          <a:prstGeom prst="rect">
            <a:avLst/>
          </a:prstGeom>
          <a:noFill/>
        </p:spPr>
        <p:txBody>
          <a:bodyPr wrap="square" rtlCol="0">
            <a:spAutoFit/>
          </a:bodyPr>
          <a:lstStyle/>
          <a:p>
            <a:pPr algn="ctr"/>
            <a:r>
              <a:rPr lang="en-US" sz="2400" b="1" dirty="0" smtClean="0">
                <a:solidFill>
                  <a:schemeClr val="accent5">
                    <a:lumMod val="50000"/>
                  </a:schemeClr>
                </a:solidFill>
              </a:rPr>
              <a:t>AWARENESS</a:t>
            </a:r>
            <a:endParaRPr lang="en-US" sz="2400" b="1" dirty="0" smtClean="0">
              <a:solidFill>
                <a:schemeClr val="accent5">
                  <a:lumMod val="50000"/>
                </a:schemeClr>
              </a:solidFill>
            </a:endParaRPr>
          </a:p>
          <a:p>
            <a:pPr algn="ctr"/>
            <a:endParaRPr lang="en-US" sz="1200" b="1" dirty="0" smtClean="0">
              <a:solidFill>
                <a:schemeClr val="accent5">
                  <a:lumMod val="50000"/>
                </a:schemeClr>
              </a:solidFill>
            </a:endParaRPr>
          </a:p>
          <a:p>
            <a:pPr marL="171450" indent="-171450" algn="ctr">
              <a:buFont typeface="Arial" panose="020B0604020202020204" pitchFamily="34" charset="0"/>
              <a:buChar char="•"/>
            </a:pPr>
            <a:r>
              <a:rPr lang="en-US" b="1" dirty="0" smtClean="0">
                <a:solidFill>
                  <a:schemeClr val="accent5">
                    <a:lumMod val="50000"/>
                  </a:schemeClr>
                </a:solidFill>
              </a:rPr>
              <a:t>Process improvement</a:t>
            </a:r>
          </a:p>
          <a:p>
            <a:pPr marL="171450" indent="-171450" algn="ctr">
              <a:buFont typeface="Arial" panose="020B0604020202020204" pitchFamily="34" charset="0"/>
              <a:buChar char="•"/>
            </a:pPr>
            <a:r>
              <a:rPr lang="en-US" b="1" dirty="0" smtClean="0">
                <a:solidFill>
                  <a:schemeClr val="accent5">
                    <a:lumMod val="50000"/>
                  </a:schemeClr>
                </a:solidFill>
              </a:rPr>
              <a:t>Exemplary practices</a:t>
            </a:r>
          </a:p>
          <a:p>
            <a:pPr marL="171450" indent="-171450" algn="ctr">
              <a:buFont typeface="Arial" panose="020B0604020202020204" pitchFamily="34" charset="0"/>
              <a:buChar char="•"/>
            </a:pPr>
            <a:r>
              <a:rPr lang="en-US" b="1" dirty="0">
                <a:solidFill>
                  <a:schemeClr val="accent5">
                    <a:lumMod val="50000"/>
                  </a:schemeClr>
                </a:solidFill>
              </a:rPr>
              <a:t>C</a:t>
            </a:r>
            <a:r>
              <a:rPr lang="en-US" b="1" dirty="0" smtClean="0">
                <a:solidFill>
                  <a:schemeClr val="accent5">
                    <a:lumMod val="50000"/>
                  </a:schemeClr>
                </a:solidFill>
              </a:rPr>
              <a:t>areer support</a:t>
            </a:r>
            <a:endParaRPr lang="en-US" b="1" dirty="0">
              <a:solidFill>
                <a:schemeClr val="accent5">
                  <a:lumMod val="50000"/>
                </a:schemeClr>
              </a:solidFill>
            </a:endParaRPr>
          </a:p>
          <a:p>
            <a:pPr marL="171450" indent="-171450" algn="ctr">
              <a:buFont typeface="Arial" panose="020B0604020202020204" pitchFamily="34" charset="0"/>
              <a:buChar char="•"/>
            </a:pPr>
            <a:r>
              <a:rPr lang="en-US" b="1" dirty="0" smtClean="0">
                <a:solidFill>
                  <a:schemeClr val="accent5">
                    <a:lumMod val="50000"/>
                  </a:schemeClr>
                </a:solidFill>
              </a:rPr>
              <a:t>Administrative </a:t>
            </a:r>
            <a:r>
              <a:rPr lang="en-US" b="1" dirty="0">
                <a:solidFill>
                  <a:schemeClr val="accent5">
                    <a:lumMod val="50000"/>
                  </a:schemeClr>
                </a:solidFill>
              </a:rPr>
              <a:t>change</a:t>
            </a:r>
          </a:p>
          <a:p>
            <a:pPr marL="171450" indent="-171450" algn="ctr">
              <a:buFont typeface="Arial" panose="020B0604020202020204" pitchFamily="34" charset="0"/>
              <a:buChar char="•"/>
            </a:pPr>
            <a:r>
              <a:rPr lang="en-US" b="1" dirty="0" smtClean="0">
                <a:solidFill>
                  <a:schemeClr val="accent5">
                    <a:lumMod val="50000"/>
                  </a:schemeClr>
                </a:solidFill>
              </a:rPr>
              <a:t>Legislative </a:t>
            </a:r>
            <a:r>
              <a:rPr lang="en-US" b="1" dirty="0">
                <a:solidFill>
                  <a:schemeClr val="accent5">
                    <a:lumMod val="50000"/>
                  </a:schemeClr>
                </a:solidFill>
              </a:rPr>
              <a:t>change</a:t>
            </a:r>
          </a:p>
          <a:p>
            <a:pPr marL="171450" indent="-171450" algn="ctr">
              <a:buFont typeface="Arial" panose="020B0604020202020204" pitchFamily="34" charset="0"/>
              <a:buChar char="•"/>
            </a:pPr>
            <a:endParaRPr lang="en-US" sz="1200" dirty="0" smtClean="0">
              <a:solidFill>
                <a:schemeClr val="accent5">
                  <a:lumMod val="50000"/>
                </a:schemeClr>
              </a:solidFill>
            </a:endParaRPr>
          </a:p>
          <a:p>
            <a:pPr marL="285750" indent="-285750">
              <a:buFont typeface="Arial" panose="020B0604020202020204" pitchFamily="34" charset="0"/>
              <a:buChar char="•"/>
            </a:pPr>
            <a:endParaRPr lang="en-US" sz="1400" dirty="0"/>
          </a:p>
        </p:txBody>
      </p:sp>
      <p:sp>
        <p:nvSpPr>
          <p:cNvPr id="16" name="TextBox 15"/>
          <p:cNvSpPr txBox="1"/>
          <p:nvPr/>
        </p:nvSpPr>
        <p:spPr>
          <a:xfrm>
            <a:off x="5004619" y="1981200"/>
            <a:ext cx="2017338" cy="3416320"/>
          </a:xfrm>
          <a:prstGeom prst="rect">
            <a:avLst/>
          </a:prstGeom>
          <a:noFill/>
        </p:spPr>
        <p:txBody>
          <a:bodyPr wrap="square" rtlCol="0">
            <a:spAutoFit/>
          </a:bodyPr>
          <a:lstStyle/>
          <a:p>
            <a:pPr algn="ctr"/>
            <a:r>
              <a:rPr lang="en-US" sz="2400" b="1" dirty="0" smtClean="0">
                <a:solidFill>
                  <a:schemeClr val="accent5">
                    <a:lumMod val="50000"/>
                  </a:schemeClr>
                </a:solidFill>
              </a:rPr>
              <a:t>EMPLOYER STRATEGIES</a:t>
            </a:r>
          </a:p>
          <a:p>
            <a:pPr algn="ctr"/>
            <a:endParaRPr lang="en-US" sz="1200" b="1" dirty="0" smtClean="0">
              <a:solidFill>
                <a:schemeClr val="accent5">
                  <a:lumMod val="50000"/>
                </a:schemeClr>
              </a:solidFill>
            </a:endParaRPr>
          </a:p>
          <a:p>
            <a:pPr marL="171450" indent="-171450" algn="ctr">
              <a:buFont typeface="Arial" panose="020B0604020202020204" pitchFamily="34" charset="0"/>
              <a:buChar char="•"/>
            </a:pPr>
            <a:r>
              <a:rPr lang="en-US" b="1" dirty="0">
                <a:solidFill>
                  <a:schemeClr val="accent5">
                    <a:lumMod val="50000"/>
                  </a:schemeClr>
                </a:solidFill>
              </a:rPr>
              <a:t>Information technology</a:t>
            </a:r>
          </a:p>
          <a:p>
            <a:pPr marL="171450" indent="-171450" algn="ctr">
              <a:buFont typeface="Arial" panose="020B0604020202020204" pitchFamily="34" charset="0"/>
              <a:buChar char="•"/>
            </a:pPr>
            <a:r>
              <a:rPr lang="en-US" b="1" dirty="0">
                <a:solidFill>
                  <a:schemeClr val="accent5">
                    <a:lumMod val="50000"/>
                  </a:schemeClr>
                </a:solidFill>
              </a:rPr>
              <a:t>Health care</a:t>
            </a:r>
          </a:p>
          <a:p>
            <a:pPr marL="171450" indent="-171450" algn="ctr">
              <a:buFont typeface="Arial" panose="020B0604020202020204" pitchFamily="34" charset="0"/>
              <a:buChar char="•"/>
            </a:pPr>
            <a:r>
              <a:rPr lang="en-US" b="1" dirty="0">
                <a:solidFill>
                  <a:schemeClr val="accent5">
                    <a:lumMod val="50000"/>
                  </a:schemeClr>
                </a:solidFill>
              </a:rPr>
              <a:t>Advanced manufacturing</a:t>
            </a:r>
          </a:p>
          <a:p>
            <a:pPr marL="171450" indent="-171450" algn="ctr">
              <a:buFont typeface="Arial" panose="020B0604020202020204" pitchFamily="34" charset="0"/>
              <a:buChar char="•"/>
            </a:pPr>
            <a:r>
              <a:rPr lang="en-US" b="1" dirty="0">
                <a:solidFill>
                  <a:schemeClr val="accent5">
                    <a:lumMod val="50000"/>
                  </a:schemeClr>
                </a:solidFill>
              </a:rPr>
              <a:t>Retail &amp; hospitality</a:t>
            </a:r>
          </a:p>
          <a:p>
            <a:pPr marL="171450" indent="-171450" algn="ctr">
              <a:buFont typeface="Arial" panose="020B0604020202020204" pitchFamily="34" charset="0"/>
              <a:buChar char="•"/>
            </a:pPr>
            <a:endParaRPr lang="en-US" sz="1200" dirty="0" smtClean="0">
              <a:solidFill>
                <a:schemeClr val="accent5">
                  <a:lumMod val="50000"/>
                </a:schemeClr>
              </a:solidFill>
            </a:endParaRPr>
          </a:p>
          <a:p>
            <a:pPr marL="285750" indent="-285750">
              <a:buFont typeface="Arial" panose="020B0604020202020204" pitchFamily="34" charset="0"/>
              <a:buChar char="•"/>
            </a:pPr>
            <a:endParaRPr lang="en-US" dirty="0"/>
          </a:p>
        </p:txBody>
      </p:sp>
      <p:sp>
        <p:nvSpPr>
          <p:cNvPr id="3" name="Rectangle 2"/>
          <p:cNvSpPr/>
          <p:nvPr/>
        </p:nvSpPr>
        <p:spPr>
          <a:xfrm>
            <a:off x="2939847" y="1316950"/>
            <a:ext cx="1981200" cy="4539228"/>
          </a:xfrm>
          <a:prstGeom prst="rect">
            <a:avLst/>
          </a:prstGeom>
          <a:solidFill>
            <a:srgbClr val="D3D579">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3023419" y="2133600"/>
            <a:ext cx="1981200" cy="2616101"/>
          </a:xfrm>
          <a:prstGeom prst="rect">
            <a:avLst/>
          </a:prstGeom>
          <a:noFill/>
        </p:spPr>
        <p:txBody>
          <a:bodyPr wrap="square" rtlCol="0">
            <a:spAutoFit/>
          </a:bodyPr>
          <a:lstStyle/>
          <a:p>
            <a:pPr algn="ctr"/>
            <a:r>
              <a:rPr lang="en-US" sz="2400" b="1" dirty="0" smtClean="0">
                <a:solidFill>
                  <a:schemeClr val="accent5">
                    <a:lumMod val="50000"/>
                  </a:schemeClr>
                </a:solidFill>
              </a:rPr>
              <a:t>DATA</a:t>
            </a:r>
          </a:p>
          <a:p>
            <a:pPr algn="ctr"/>
            <a:endParaRPr lang="en-US" b="1" dirty="0">
              <a:solidFill>
                <a:schemeClr val="accent5">
                  <a:lumMod val="50000"/>
                </a:schemeClr>
              </a:solidFill>
            </a:endParaRPr>
          </a:p>
          <a:p>
            <a:pPr marL="171450" indent="-171450" algn="ctr">
              <a:buFont typeface="Arial" panose="020B0604020202020204" pitchFamily="34" charset="0"/>
              <a:buChar char="•"/>
            </a:pPr>
            <a:r>
              <a:rPr lang="en-US" b="1" dirty="0" smtClean="0">
                <a:solidFill>
                  <a:schemeClr val="accent5">
                    <a:lumMod val="50000"/>
                  </a:schemeClr>
                </a:solidFill>
              </a:rPr>
              <a:t>Real-time</a:t>
            </a:r>
          </a:p>
          <a:p>
            <a:pPr marL="171450" indent="-171450" algn="ctr">
              <a:buFont typeface="Arial" panose="020B0604020202020204" pitchFamily="34" charset="0"/>
              <a:buChar char="•"/>
            </a:pPr>
            <a:r>
              <a:rPr lang="en-US" b="1" dirty="0" smtClean="0">
                <a:solidFill>
                  <a:schemeClr val="accent5">
                    <a:lumMod val="50000"/>
                  </a:schemeClr>
                </a:solidFill>
              </a:rPr>
              <a:t>Traditional LMI</a:t>
            </a:r>
          </a:p>
          <a:p>
            <a:pPr marL="171450" indent="-171450" algn="ctr">
              <a:buFont typeface="Arial" panose="020B0604020202020204" pitchFamily="34" charset="0"/>
              <a:buChar char="•"/>
            </a:pPr>
            <a:r>
              <a:rPr lang="en-US" b="1" dirty="0" smtClean="0">
                <a:solidFill>
                  <a:schemeClr val="accent5">
                    <a:lumMod val="50000"/>
                  </a:schemeClr>
                </a:solidFill>
              </a:rPr>
              <a:t>Original research</a:t>
            </a:r>
          </a:p>
          <a:p>
            <a:pPr marL="171450" indent="-171450" algn="ctr">
              <a:buFont typeface="Arial" panose="020B0604020202020204" pitchFamily="34" charset="0"/>
              <a:buChar char="•"/>
            </a:pPr>
            <a:r>
              <a:rPr lang="en-US" b="1" dirty="0" smtClean="0">
                <a:solidFill>
                  <a:schemeClr val="accent5">
                    <a:lumMod val="50000"/>
                  </a:schemeClr>
                </a:solidFill>
              </a:rPr>
              <a:t>Forecasting</a:t>
            </a:r>
            <a:endParaRPr lang="en-US" b="1" dirty="0">
              <a:solidFill>
                <a:schemeClr val="accent5">
                  <a:lumMod val="50000"/>
                </a:schemeClr>
              </a:solidFill>
            </a:endParaRPr>
          </a:p>
          <a:p>
            <a:pPr marL="171450" indent="-171450" algn="ctr">
              <a:buFont typeface="Arial" panose="020B0604020202020204" pitchFamily="34" charset="0"/>
              <a:buChar char="•"/>
            </a:pPr>
            <a:endParaRPr lang="en-US" dirty="0">
              <a:solidFill>
                <a:schemeClr val="accent5">
                  <a:lumMod val="50000"/>
                </a:schemeClr>
              </a:solidFill>
            </a:endParaRPr>
          </a:p>
          <a:p>
            <a:pPr algn="ctr"/>
            <a:r>
              <a:rPr lang="en-US" b="1" dirty="0" smtClean="0">
                <a:solidFill>
                  <a:schemeClr val="accent5">
                    <a:lumMod val="50000"/>
                  </a:schemeClr>
                </a:solidFill>
              </a:rPr>
              <a:t/>
            </a:r>
            <a:br>
              <a:rPr lang="en-US" b="1" dirty="0" smtClean="0">
                <a:solidFill>
                  <a:schemeClr val="accent5">
                    <a:lumMod val="50000"/>
                  </a:schemeClr>
                </a:solidFill>
              </a:rPr>
            </a:br>
            <a:endParaRPr lang="en-US" sz="1400" dirty="0"/>
          </a:p>
        </p:txBody>
      </p:sp>
      <p:sp>
        <p:nvSpPr>
          <p:cNvPr id="4" name="Rectangle 3"/>
          <p:cNvSpPr/>
          <p:nvPr/>
        </p:nvSpPr>
        <p:spPr>
          <a:xfrm>
            <a:off x="3023419" y="1061920"/>
            <a:ext cx="5919020" cy="83512"/>
          </a:xfrm>
          <a:prstGeom prst="rect">
            <a:avLst/>
          </a:prstGeom>
          <a:solidFill>
            <a:schemeClr val="accent5">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2998839" y="6032088"/>
            <a:ext cx="5919020" cy="83512"/>
          </a:xfrm>
          <a:prstGeom prst="rect">
            <a:avLst/>
          </a:prstGeom>
          <a:solidFill>
            <a:schemeClr val="accent5">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0527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60" y="152400"/>
            <a:ext cx="8763000" cy="731838"/>
          </a:xfrm>
        </p:spPr>
        <p:txBody>
          <a:bodyPr>
            <a:normAutofit fontScale="90000"/>
          </a:bodyPr>
          <a:lstStyle/>
          <a:p>
            <a:r>
              <a:rPr lang="en-US" dirty="0" smtClean="0"/>
              <a:t>Regional Demand Overview</a:t>
            </a:r>
            <a:endParaRPr lang="en-US" dirty="0"/>
          </a:p>
        </p:txBody>
      </p:sp>
      <p:sp>
        <p:nvSpPr>
          <p:cNvPr id="4" name="Slide Number Placeholder 3"/>
          <p:cNvSpPr>
            <a:spLocks noGrp="1"/>
          </p:cNvSpPr>
          <p:nvPr>
            <p:ph type="sldNum" sz="quarter" idx="12"/>
          </p:nvPr>
        </p:nvSpPr>
        <p:spPr/>
        <p:txBody>
          <a:bodyPr/>
          <a:lstStyle/>
          <a:p>
            <a:fld id="{0DB6FFFD-A573-4546-8C92-754B66A650F3}" type="slidenum">
              <a:rPr lang="en-US" smtClean="0"/>
              <a:t>20</a:t>
            </a:fld>
            <a:endParaRPr lang="en-US"/>
          </a:p>
        </p:txBody>
      </p:sp>
      <p:pic>
        <p:nvPicPr>
          <p:cNvPr id="5" name="Picture 4"/>
          <p:cNvPicPr>
            <a:picLocks noChangeAspect="1"/>
          </p:cNvPicPr>
          <p:nvPr/>
        </p:nvPicPr>
        <p:blipFill>
          <a:blip r:embed="rId3"/>
          <a:stretch>
            <a:fillRect/>
          </a:stretch>
        </p:blipFill>
        <p:spPr>
          <a:xfrm>
            <a:off x="580096" y="884238"/>
            <a:ext cx="8527327" cy="4673601"/>
          </a:xfrm>
          <a:prstGeom prst="rect">
            <a:avLst/>
          </a:prstGeom>
        </p:spPr>
      </p:pic>
    </p:spTree>
    <p:extLst>
      <p:ext uri="{BB962C8B-B14F-4D97-AF65-F5344CB8AC3E}">
        <p14:creationId xmlns:p14="http://schemas.microsoft.com/office/powerpoint/2010/main" val="699132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304800"/>
            <a:ext cx="9052560" cy="1143000"/>
          </a:xfrm>
        </p:spPr>
        <p:txBody>
          <a:bodyPr>
            <a:normAutofit fontScale="90000"/>
          </a:bodyPr>
          <a:lstStyle/>
          <a:p>
            <a:r>
              <a:rPr lang="en-US" dirty="0"/>
              <a:t>Region 9 Job </a:t>
            </a:r>
            <a:r>
              <a:rPr lang="en-US" dirty="0" smtClean="0"/>
              <a:t>Q 1 2014 </a:t>
            </a:r>
            <a:br>
              <a:rPr lang="en-US" dirty="0" smtClean="0"/>
            </a:br>
            <a:r>
              <a:rPr lang="en-US" dirty="0" smtClean="0"/>
              <a:t>Share of Postings by County</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1197821"/>
              </p:ext>
            </p:extLst>
          </p:nvPr>
        </p:nvGraphicFramePr>
        <p:xfrm>
          <a:off x="762000" y="1219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0123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Skilled trades</a:t>
            </a:r>
            <a:endParaRPr lang="en-US" dirty="0"/>
          </a:p>
        </p:txBody>
      </p:sp>
      <p:sp>
        <p:nvSpPr>
          <p:cNvPr id="5" name="Text Placeholder 4"/>
          <p:cNvSpPr>
            <a:spLocks noGrp="1"/>
          </p:cNvSpPr>
          <p:nvPr>
            <p:ph type="body" idx="1"/>
          </p:nvPr>
        </p:nvSpPr>
        <p:spPr/>
        <p:txBody>
          <a:bodyPr/>
          <a:lstStyle/>
          <a:p>
            <a:r>
              <a:rPr lang="en-US" dirty="0" smtClean="0"/>
              <a:t>Section two </a:t>
            </a:r>
            <a:endParaRPr lang="en-US" dirty="0"/>
          </a:p>
        </p:txBody>
      </p:sp>
    </p:spTree>
    <p:extLst>
      <p:ext uri="{BB962C8B-B14F-4D97-AF65-F5344CB8AC3E}">
        <p14:creationId xmlns:p14="http://schemas.microsoft.com/office/powerpoint/2010/main" val="1271324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2971800" y="6268293"/>
            <a:ext cx="58674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skilled trades and technicians</a:t>
            </a:r>
            <a:endParaRPr lang="en-US" sz="1800" dirty="0">
              <a:solidFill>
                <a:schemeClr val="accent5">
                  <a:lumMod val="50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4017382353"/>
              </p:ext>
            </p:extLst>
          </p:nvPr>
        </p:nvGraphicFramePr>
        <p:xfrm>
          <a:off x="533400" y="0"/>
          <a:ext cx="13792200" cy="579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22496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2971800" y="6268293"/>
            <a:ext cx="58674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skilled trades and technicians</a:t>
            </a:r>
            <a:endParaRPr lang="en-US" sz="1800" dirty="0">
              <a:solidFill>
                <a:schemeClr val="accent5">
                  <a:lumMod val="50000"/>
                </a:schemeClr>
              </a:solidFill>
            </a:endParaRPr>
          </a:p>
        </p:txBody>
      </p:sp>
      <p:sp>
        <p:nvSpPr>
          <p:cNvPr id="7" name="TextBox 6"/>
          <p:cNvSpPr txBox="1"/>
          <p:nvPr/>
        </p:nvSpPr>
        <p:spPr>
          <a:xfrm>
            <a:off x="822960" y="3581400"/>
            <a:ext cx="8016240" cy="2031325"/>
          </a:xfrm>
          <a:prstGeom prst="rect">
            <a:avLst/>
          </a:prstGeom>
          <a:noFill/>
        </p:spPr>
        <p:txBody>
          <a:bodyPr wrap="square" rtlCol="0">
            <a:spAutoFit/>
          </a:bodyPr>
          <a:lstStyle/>
          <a:p>
            <a:r>
              <a:rPr lang="en-US" dirty="0" smtClean="0"/>
              <a:t>Q1 2014 had an increase of more than 200 postings from Q4 2013 and increase of more than 250 from Q1 2013.</a:t>
            </a:r>
          </a:p>
          <a:p>
            <a:r>
              <a:rPr lang="en-US" dirty="0" smtClean="0"/>
              <a:t>Postings for skilled trades and technicians jobs in Region 9 have stayed relatively stable despite several ups and downs from 2011 onward. Postings tended to peak in Q2 but 2013 balked that trend with postings peaking in Q3. If Q 1 2014 follows the trend from other 1</a:t>
            </a:r>
            <a:r>
              <a:rPr lang="en-US" baseline="30000" dirty="0" smtClean="0"/>
              <a:t>st</a:t>
            </a:r>
            <a:r>
              <a:rPr lang="en-US" dirty="0" smtClean="0"/>
              <a:t> quarters we should see another increase in postings in Q2 2014.</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464607668"/>
              </p:ext>
            </p:extLst>
          </p:nvPr>
        </p:nvGraphicFramePr>
        <p:xfrm>
          <a:off x="685800" y="152400"/>
          <a:ext cx="8305800" cy="3276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16339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60" y="152400"/>
            <a:ext cx="8763000" cy="731838"/>
          </a:xfrm>
        </p:spPr>
        <p:txBody>
          <a:bodyPr>
            <a:normAutofit fontScale="90000"/>
          </a:bodyPr>
          <a:lstStyle/>
          <a:p>
            <a:r>
              <a:rPr lang="en-US" sz="3600" dirty="0" smtClean="0"/>
              <a:t>Regional Demand Overview: Skilled Trades &amp; Technicians</a:t>
            </a:r>
            <a:endParaRPr lang="en-US" sz="3600" dirty="0"/>
          </a:p>
        </p:txBody>
      </p:sp>
      <p:pic>
        <p:nvPicPr>
          <p:cNvPr id="8" name="Picture 7"/>
          <p:cNvPicPr>
            <a:picLocks noChangeAspect="1"/>
          </p:cNvPicPr>
          <p:nvPr/>
        </p:nvPicPr>
        <p:blipFill>
          <a:blip r:embed="rId3"/>
          <a:stretch>
            <a:fillRect/>
          </a:stretch>
        </p:blipFill>
        <p:spPr>
          <a:xfrm>
            <a:off x="670281" y="1371600"/>
            <a:ext cx="8346957" cy="3916362"/>
          </a:xfrm>
          <a:prstGeom prst="rect">
            <a:avLst/>
          </a:prstGeom>
        </p:spPr>
      </p:pic>
      <p:sp>
        <p:nvSpPr>
          <p:cNvPr id="9" name="Title 4"/>
          <p:cNvSpPr txBox="1">
            <a:spLocks/>
          </p:cNvSpPr>
          <p:nvPr/>
        </p:nvSpPr>
        <p:spPr>
          <a:xfrm>
            <a:off x="2971800" y="6268293"/>
            <a:ext cx="58674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skilled trades and technicians</a:t>
            </a:r>
            <a:endParaRPr lang="en-US" sz="1800" dirty="0">
              <a:solidFill>
                <a:schemeClr val="accent5">
                  <a:lumMod val="50000"/>
                </a:schemeClr>
              </a:solidFill>
            </a:endParaRPr>
          </a:p>
        </p:txBody>
      </p:sp>
    </p:spTree>
    <p:extLst>
      <p:ext uri="{BB962C8B-B14F-4D97-AF65-F5344CB8AC3E}">
        <p14:creationId xmlns:p14="http://schemas.microsoft.com/office/powerpoint/2010/main" val="2718140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563562"/>
          </a:xfrm>
        </p:spPr>
        <p:txBody>
          <a:bodyPr>
            <a:noAutofit/>
          </a:bodyPr>
          <a:lstStyle/>
          <a:p>
            <a:r>
              <a:rPr lang="en-US" sz="2800" dirty="0" smtClean="0"/>
              <a:t>Skilled Trades and Technicians Top </a:t>
            </a:r>
            <a:r>
              <a:rPr lang="en-US" sz="2800" dirty="0"/>
              <a:t>10 Jobs Wages</a:t>
            </a:r>
          </a:p>
        </p:txBody>
      </p:sp>
      <p:sp>
        <p:nvSpPr>
          <p:cNvPr id="8" name="Title 4"/>
          <p:cNvSpPr txBox="1">
            <a:spLocks/>
          </p:cNvSpPr>
          <p:nvPr/>
        </p:nvSpPr>
        <p:spPr>
          <a:xfrm>
            <a:off x="3048000" y="6268293"/>
            <a:ext cx="57912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skilled trades and technicians</a:t>
            </a:r>
            <a:endParaRPr lang="en-US" sz="18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32838228"/>
              </p:ext>
            </p:extLst>
          </p:nvPr>
        </p:nvGraphicFramePr>
        <p:xfrm>
          <a:off x="609601" y="563562"/>
          <a:ext cx="8381999" cy="5151442"/>
        </p:xfrm>
        <a:graphic>
          <a:graphicData uri="http://schemas.openxmlformats.org/drawingml/2006/table">
            <a:tbl>
              <a:tblPr/>
              <a:tblGrid>
                <a:gridCol w="986208"/>
                <a:gridCol w="3646123"/>
                <a:gridCol w="905894"/>
                <a:gridCol w="786374"/>
                <a:gridCol w="822996"/>
                <a:gridCol w="1234404"/>
              </a:tblGrid>
              <a:tr h="1037522">
                <a:tc>
                  <a:txBody>
                    <a:bodyPr/>
                    <a:lstStyle/>
                    <a:p>
                      <a:pPr algn="l" fontAlgn="t"/>
                      <a:r>
                        <a:rPr lang="en-US" sz="1400" b="0" i="0" u="none" strike="noStrike" dirty="0">
                          <a:solidFill>
                            <a:schemeClr val="bg1"/>
                          </a:solidFill>
                          <a:effectLst/>
                          <a:latin typeface="Calibri" panose="020F0502020204030204" pitchFamily="34" charset="0"/>
                        </a:rPr>
                        <a:t>ONET*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l" fontAlgn="t"/>
                      <a:r>
                        <a:rPr lang="en-US" sz="1400" b="0" i="0" u="none" strike="noStrike" dirty="0">
                          <a:solidFill>
                            <a:schemeClr val="bg1"/>
                          </a:solidFill>
                          <a:effectLst/>
                          <a:latin typeface="Calibri" panose="020F0502020204030204" pitchFamily="34" charset="0"/>
                        </a:rPr>
                        <a:t>Occupation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Median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10th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90th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2012 Mean Salary according to BLS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r>
              <a:tr h="544417">
                <a:tc>
                  <a:txBody>
                    <a:bodyPr/>
                    <a:lstStyle/>
                    <a:p>
                      <a:pPr algn="l" fontAlgn="t"/>
                      <a:r>
                        <a:rPr lang="en-US" sz="1400" b="0" i="0" u="none" strike="noStrike" dirty="0">
                          <a:solidFill>
                            <a:srgbClr val="000000"/>
                          </a:solidFill>
                          <a:effectLst/>
                          <a:latin typeface="Calibri" panose="020F0502020204030204" pitchFamily="34" charset="0"/>
                        </a:rPr>
                        <a:t>51-1011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First-Line Supervisors Of Production And Operating Workers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$19.41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$24.80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$57,420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4417">
                <a:tc>
                  <a:txBody>
                    <a:bodyPr/>
                    <a:lstStyle/>
                    <a:p>
                      <a:pPr algn="l" fontAlgn="t"/>
                      <a:r>
                        <a:rPr lang="en-US" sz="1400" b="0" i="0" u="none" strike="noStrike">
                          <a:solidFill>
                            <a:srgbClr val="000000"/>
                          </a:solidFill>
                          <a:effectLst/>
                          <a:latin typeface="Calibri" panose="020F0502020204030204" pitchFamily="34" charset="0"/>
                        </a:rPr>
                        <a:t>51-4011.00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Computer-Controlled Machine Tool Operators, Metal And Plastic</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$16.21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$10.56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$24.78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$36,810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78367">
                <a:tc>
                  <a:txBody>
                    <a:bodyPr/>
                    <a:lstStyle/>
                    <a:p>
                      <a:pPr algn="l" fontAlgn="t"/>
                      <a:r>
                        <a:rPr lang="en-US" sz="1400" b="0" i="0" u="none" strike="noStrike">
                          <a:solidFill>
                            <a:srgbClr val="000000"/>
                          </a:solidFill>
                          <a:effectLst/>
                          <a:latin typeface="Calibri" panose="020F0502020204030204" pitchFamily="34" charset="0"/>
                        </a:rPr>
                        <a:t>51-9199.00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Production Workers, All Other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$21.06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$14.96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$27.27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$30,380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4417">
                <a:tc>
                  <a:txBody>
                    <a:bodyPr/>
                    <a:lstStyle/>
                    <a:p>
                      <a:pPr algn="l" fontAlgn="t"/>
                      <a:r>
                        <a:rPr lang="en-US" sz="1400" b="0" i="0" u="none" strike="noStrike">
                          <a:solidFill>
                            <a:srgbClr val="000000"/>
                          </a:solidFill>
                          <a:effectLst/>
                          <a:latin typeface="Calibri" panose="020F0502020204030204" pitchFamily="34" charset="0"/>
                        </a:rPr>
                        <a:t>51-9061.00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Inspectors, Testers, Sorters, Samplers, And </a:t>
                      </a:r>
                      <a:r>
                        <a:rPr lang="en-US" sz="1400" b="0" i="0" u="none" strike="noStrike" dirty="0" err="1">
                          <a:solidFill>
                            <a:srgbClr val="000000"/>
                          </a:solidFill>
                          <a:effectLst/>
                          <a:latin typeface="Calibri" panose="020F0502020204030204" pitchFamily="34" charset="0"/>
                        </a:rPr>
                        <a:t>Weighers</a:t>
                      </a:r>
                      <a:endParaRPr lang="en-US" sz="1400" b="0" i="0" u="none" strike="noStrike" dirty="0">
                        <a:solidFill>
                          <a:srgbClr val="000000"/>
                        </a:solidFill>
                        <a:effectLst/>
                        <a:latin typeface="Calibri" panose="020F0502020204030204" pitchFamily="34" charset="0"/>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$18.74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$10.27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$27.82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$37,240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78367">
                <a:tc>
                  <a:txBody>
                    <a:bodyPr/>
                    <a:lstStyle/>
                    <a:p>
                      <a:pPr algn="l" fontAlgn="t"/>
                      <a:r>
                        <a:rPr lang="en-US" sz="1400" b="0" i="0" u="none" strike="noStrike">
                          <a:solidFill>
                            <a:srgbClr val="000000"/>
                          </a:solidFill>
                          <a:effectLst/>
                          <a:latin typeface="Calibri" panose="020F0502020204030204" pitchFamily="34" charset="0"/>
                        </a:rPr>
                        <a:t>51-4121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Welders, Cutters, And Welder Fitters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$20.01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$9.33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$31.87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$38,410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367">
                <a:tc>
                  <a:txBody>
                    <a:bodyPr/>
                    <a:lstStyle/>
                    <a:p>
                      <a:pPr algn="l" fontAlgn="t"/>
                      <a:r>
                        <a:rPr lang="en-US" sz="1400" b="0" i="0" u="none" strike="noStrike">
                          <a:solidFill>
                            <a:srgbClr val="000000"/>
                          </a:solidFill>
                          <a:effectLst/>
                          <a:latin typeface="Calibri" panose="020F0502020204030204" pitchFamily="34" charset="0"/>
                        </a:rPr>
                        <a:t>51-4041.00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Machinists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$17.48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$11.66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$34.39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$40,860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78367">
                <a:tc>
                  <a:txBody>
                    <a:bodyPr/>
                    <a:lstStyle/>
                    <a:p>
                      <a:pPr algn="l" fontAlgn="t"/>
                      <a:r>
                        <a:rPr lang="en-US" sz="1400" b="0" i="0" u="none" strike="noStrike">
                          <a:solidFill>
                            <a:srgbClr val="000000"/>
                          </a:solidFill>
                          <a:effectLst/>
                          <a:latin typeface="Calibri" panose="020F0502020204030204" pitchFamily="34" charset="0"/>
                        </a:rPr>
                        <a:t>51-4111.00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Tool And Die Makers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$13.99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$19.85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$48,490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367">
                <a:tc>
                  <a:txBody>
                    <a:bodyPr/>
                    <a:lstStyle/>
                    <a:p>
                      <a:pPr algn="l" fontAlgn="t"/>
                      <a:r>
                        <a:rPr lang="en-US" sz="1400" b="0" i="0" u="none" strike="noStrike">
                          <a:solidFill>
                            <a:srgbClr val="000000"/>
                          </a:solidFill>
                          <a:effectLst/>
                          <a:latin typeface="Calibri" panose="020F0502020204030204" pitchFamily="34" charset="0"/>
                        </a:rPr>
                        <a:t>17-3023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Calibri" panose="020F0502020204030204" pitchFamily="34" charset="0"/>
                        </a:rPr>
                        <a:t>Electronics Engineering Technicians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$24.50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$14.39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$31.66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$58,070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544417">
                <a:tc>
                  <a:txBody>
                    <a:bodyPr/>
                    <a:lstStyle/>
                    <a:p>
                      <a:pPr algn="l" fontAlgn="t"/>
                      <a:r>
                        <a:rPr lang="en-US" sz="1400" b="0" i="0" u="none" strike="noStrike">
                          <a:solidFill>
                            <a:srgbClr val="000000"/>
                          </a:solidFill>
                          <a:effectLst/>
                          <a:latin typeface="Calibri" panose="020F0502020204030204" pitchFamily="34" charset="0"/>
                        </a:rPr>
                        <a:t>51-4031.00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Cutting, Punching, And Press Machine Setters, Operators, And Tenders, Metal And Plastic</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$22.50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$12.84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$32.53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$31,090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4417">
                <a:tc>
                  <a:txBody>
                    <a:bodyPr/>
                    <a:lstStyle/>
                    <a:p>
                      <a:pPr algn="l" fontAlgn="t"/>
                      <a:r>
                        <a:rPr lang="en-US" sz="1400" b="0" i="0" u="none" strike="noStrike">
                          <a:solidFill>
                            <a:srgbClr val="000000"/>
                          </a:solidFill>
                          <a:effectLst/>
                          <a:latin typeface="Calibri" panose="020F0502020204030204" pitchFamily="34" charset="0"/>
                        </a:rPr>
                        <a:t>51-9012.00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Separating, Filtering, Clarifying, Precipitating, And Still Machine Setters, Operators, And Tenders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$19.12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$10.87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$29.95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$40,340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Tree>
    <p:extLst>
      <p:ext uri="{BB962C8B-B14F-4D97-AF65-F5344CB8AC3E}">
        <p14:creationId xmlns:p14="http://schemas.microsoft.com/office/powerpoint/2010/main" val="854615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47800" y="-152400"/>
            <a:ext cx="6705600" cy="1143000"/>
          </a:xfrm>
        </p:spPr>
        <p:txBody>
          <a:bodyPr>
            <a:noAutofit/>
          </a:bodyPr>
          <a:lstStyle/>
          <a:p>
            <a:r>
              <a:rPr lang="en-US" sz="2400" dirty="0" smtClean="0"/>
              <a:t>Skilled Trades and Technicians Top </a:t>
            </a:r>
            <a:r>
              <a:rPr lang="en-US" sz="2400" dirty="0"/>
              <a:t>10 Jobs Educational Requirements</a:t>
            </a:r>
          </a:p>
        </p:txBody>
      </p:sp>
      <p:graphicFrame>
        <p:nvGraphicFramePr>
          <p:cNvPr id="5" name="Chart 4"/>
          <p:cNvGraphicFramePr>
            <a:graphicFrameLocks/>
          </p:cNvGraphicFramePr>
          <p:nvPr>
            <p:extLst>
              <p:ext uri="{D42A27DB-BD31-4B8C-83A1-F6EECF244321}">
                <p14:modId xmlns:p14="http://schemas.microsoft.com/office/powerpoint/2010/main" val="1482357925"/>
              </p:ext>
            </p:extLst>
          </p:nvPr>
        </p:nvGraphicFramePr>
        <p:xfrm>
          <a:off x="609600" y="838200"/>
          <a:ext cx="85344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4"/>
          <p:cNvSpPr txBox="1">
            <a:spLocks/>
          </p:cNvSpPr>
          <p:nvPr/>
        </p:nvSpPr>
        <p:spPr>
          <a:xfrm>
            <a:off x="3048000" y="6268293"/>
            <a:ext cx="57912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skilled trades and technicians</a:t>
            </a:r>
            <a:endParaRPr lang="en-US" sz="1800" dirty="0">
              <a:solidFill>
                <a:schemeClr val="accent5">
                  <a:lumMod val="50000"/>
                </a:schemeClr>
              </a:solidFill>
            </a:endParaRPr>
          </a:p>
        </p:txBody>
      </p:sp>
    </p:spTree>
    <p:extLst>
      <p:ext uri="{BB962C8B-B14F-4D97-AF65-F5344CB8AC3E}">
        <p14:creationId xmlns:p14="http://schemas.microsoft.com/office/powerpoint/2010/main" val="389607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ENGINEERING &amp; DESIGN</a:t>
            </a:r>
            <a:endParaRPr lang="en-US" dirty="0"/>
          </a:p>
        </p:txBody>
      </p:sp>
      <p:sp>
        <p:nvSpPr>
          <p:cNvPr id="5" name="Text Placeholder 4"/>
          <p:cNvSpPr>
            <a:spLocks noGrp="1"/>
          </p:cNvSpPr>
          <p:nvPr>
            <p:ph type="body" idx="1"/>
          </p:nvPr>
        </p:nvSpPr>
        <p:spPr/>
        <p:txBody>
          <a:bodyPr/>
          <a:lstStyle/>
          <a:p>
            <a:r>
              <a:rPr lang="en-US" dirty="0" smtClean="0"/>
              <a:t>Section two </a:t>
            </a:r>
            <a:endParaRPr lang="en-US" dirty="0"/>
          </a:p>
        </p:txBody>
      </p:sp>
    </p:spTree>
    <p:extLst>
      <p:ext uri="{BB962C8B-B14F-4D97-AF65-F5344CB8AC3E}">
        <p14:creationId xmlns:p14="http://schemas.microsoft.com/office/powerpoint/2010/main" val="2744904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3354789" y="6248400"/>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engineers and designers</a:t>
            </a:r>
            <a:endParaRPr lang="en-US" sz="1800" dirty="0">
              <a:solidFill>
                <a:schemeClr val="accent5">
                  <a:lumMod val="50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4081225658"/>
              </p:ext>
            </p:extLst>
          </p:nvPr>
        </p:nvGraphicFramePr>
        <p:xfrm>
          <a:off x="685800" y="149902"/>
          <a:ext cx="10058400" cy="579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3944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DB6FFFD-A573-4546-8C92-754B66A650F3}" type="slidenum">
              <a:rPr lang="en-US" smtClean="0"/>
              <a:t>3</a:t>
            </a:fld>
            <a:endParaRPr lang="en-US" dirty="0"/>
          </a:p>
        </p:txBody>
      </p:sp>
      <p:pic>
        <p:nvPicPr>
          <p:cNvPr id="4" name="Picture 3"/>
          <p:cNvPicPr>
            <a:picLocks/>
          </p:cNvPicPr>
          <p:nvPr/>
        </p:nvPicPr>
        <p:blipFill>
          <a:blip r:embed="rId3"/>
          <a:stretch>
            <a:fillRect/>
          </a:stretch>
        </p:blipFill>
        <p:spPr>
          <a:xfrm>
            <a:off x="0" y="0"/>
            <a:ext cx="9144000" cy="6975349"/>
          </a:xfrm>
          <a:prstGeom prst="rect">
            <a:avLst/>
          </a:prstGeom>
        </p:spPr>
      </p:pic>
      <p:pic>
        <p:nvPicPr>
          <p:cNvPr id="6" name="Picture 5"/>
          <p:cNvPicPr>
            <a:picLocks noChangeAspect="1"/>
          </p:cNvPicPr>
          <p:nvPr/>
        </p:nvPicPr>
        <p:blipFill>
          <a:blip r:embed="rId4"/>
          <a:stretch>
            <a:fillRect/>
          </a:stretch>
        </p:blipFill>
        <p:spPr>
          <a:xfrm>
            <a:off x="76200" y="76200"/>
            <a:ext cx="5334000" cy="1066800"/>
          </a:xfrm>
          <a:prstGeom prst="rect">
            <a:avLst/>
          </a:prstGeom>
        </p:spPr>
      </p:pic>
      <p:sp>
        <p:nvSpPr>
          <p:cNvPr id="7" name="Rectangle 6"/>
          <p:cNvSpPr/>
          <p:nvPr/>
        </p:nvSpPr>
        <p:spPr>
          <a:xfrm>
            <a:off x="2590800" y="1773925"/>
            <a:ext cx="8686800" cy="5201424"/>
          </a:xfrm>
          <a:prstGeom prst="rect">
            <a:avLst/>
          </a:prstGeom>
        </p:spPr>
        <p:txBody>
          <a:bodyPr wrap="square">
            <a:spAutoFit/>
          </a:bodyPr>
          <a:lstStyle/>
          <a:p>
            <a:r>
              <a:rPr lang="en-US" sz="2800" b="1" dirty="0">
                <a:solidFill>
                  <a:srgbClr val="F48121"/>
                </a:solidFill>
                <a:effectLst>
                  <a:outerShdw blurRad="38100" dist="38100" dir="2700000" algn="tl">
                    <a:srgbClr val="000000">
                      <a:alpha val="43137"/>
                    </a:srgbClr>
                  </a:outerShdw>
                </a:effectLst>
                <a:latin typeface="OpenSans-Semibold"/>
              </a:rPr>
              <a:t>Goals</a:t>
            </a:r>
            <a:endParaRPr lang="en-US" sz="2400" b="1" dirty="0">
              <a:solidFill>
                <a:srgbClr val="F48121"/>
              </a:solidFill>
              <a:effectLst>
                <a:outerShdw blurRad="38100" dist="38100" dir="2700000" algn="tl">
                  <a:srgbClr val="000000">
                    <a:alpha val="43137"/>
                  </a:srgbClr>
                </a:outerShdw>
              </a:effectLst>
              <a:latin typeface="OpenSans-Semibold"/>
            </a:endParaRPr>
          </a:p>
          <a:p>
            <a:r>
              <a:rPr lang="en-US" sz="1600" b="1" dirty="0">
                <a:solidFill>
                  <a:schemeClr val="bg1"/>
                </a:solidFill>
                <a:latin typeface="OpenSans-Bold"/>
              </a:rPr>
              <a:t>Branding and Marketing: </a:t>
            </a:r>
            <a:r>
              <a:rPr lang="en-US" sz="1600" dirty="0">
                <a:solidFill>
                  <a:schemeClr val="bg1"/>
                </a:solidFill>
                <a:latin typeface="OpenSans"/>
              </a:rPr>
              <a:t>Attract and retain top talent and industry</a:t>
            </a:r>
          </a:p>
          <a:p>
            <a:r>
              <a:rPr lang="en-US" sz="1600" dirty="0">
                <a:solidFill>
                  <a:schemeClr val="bg1"/>
                </a:solidFill>
                <a:latin typeface="OpenSans"/>
              </a:rPr>
              <a:t>partners to the region through consistent branding and marketing</a:t>
            </a:r>
          </a:p>
          <a:p>
            <a:r>
              <a:rPr lang="en-US" sz="1600" dirty="0">
                <a:solidFill>
                  <a:schemeClr val="bg1"/>
                </a:solidFill>
                <a:latin typeface="OpenSans"/>
              </a:rPr>
              <a:t>techniques presenting Southeast Michigan as both a technology and</a:t>
            </a:r>
          </a:p>
          <a:p>
            <a:r>
              <a:rPr lang="en-US" sz="1600" dirty="0">
                <a:solidFill>
                  <a:schemeClr val="bg1"/>
                </a:solidFill>
                <a:latin typeface="OpenSans"/>
              </a:rPr>
              <a:t>innovation hub experiencing sustained growth and a great place to live</a:t>
            </a:r>
          </a:p>
          <a:p>
            <a:r>
              <a:rPr lang="en-US" sz="1600" dirty="0">
                <a:solidFill>
                  <a:schemeClr val="bg1"/>
                </a:solidFill>
                <a:latin typeface="OpenSans"/>
              </a:rPr>
              <a:t>and work, while also highlighting the diverse companies engaged in</a:t>
            </a:r>
          </a:p>
          <a:p>
            <a:r>
              <a:rPr lang="en-US" sz="1600" dirty="0">
                <a:solidFill>
                  <a:schemeClr val="bg1"/>
                </a:solidFill>
                <a:latin typeface="OpenSans"/>
              </a:rPr>
              <a:t>this effort</a:t>
            </a:r>
            <a:r>
              <a:rPr lang="en-US" sz="1600" dirty="0" smtClean="0">
                <a:solidFill>
                  <a:schemeClr val="bg1"/>
                </a:solidFill>
                <a:latin typeface="OpenSans"/>
              </a:rPr>
              <a:t>.</a:t>
            </a:r>
          </a:p>
          <a:p>
            <a:endParaRPr lang="en-US" sz="1600" dirty="0">
              <a:latin typeface="OpenSans"/>
            </a:endParaRPr>
          </a:p>
          <a:p>
            <a:endParaRPr lang="en-US" sz="1600" dirty="0">
              <a:latin typeface="OpenSans"/>
            </a:endParaRPr>
          </a:p>
          <a:p>
            <a:r>
              <a:rPr lang="en-US" sz="1600" b="1" dirty="0">
                <a:latin typeface="OpenSans-Bold"/>
              </a:rPr>
              <a:t>Identifying Needs: </a:t>
            </a:r>
            <a:r>
              <a:rPr lang="en-US" sz="1600" dirty="0">
                <a:latin typeface="OpenSans"/>
              </a:rPr>
              <a:t>Thoroughly explore and understand the regional</a:t>
            </a:r>
          </a:p>
          <a:p>
            <a:r>
              <a:rPr lang="en-US" sz="1600" dirty="0">
                <a:latin typeface="OpenSans"/>
              </a:rPr>
              <a:t>technology industry to identify talent needs to develop strategies and</a:t>
            </a:r>
          </a:p>
          <a:p>
            <a:r>
              <a:rPr lang="en-US" sz="1600" dirty="0">
                <a:latin typeface="OpenSans"/>
              </a:rPr>
              <a:t>encourage solutions that support short- and long-term national</a:t>
            </a:r>
          </a:p>
          <a:p>
            <a:r>
              <a:rPr lang="en-US" sz="1600" dirty="0" smtClean="0">
                <a:latin typeface="OpenSans"/>
              </a:rPr>
              <a:t>Competitiveness</a:t>
            </a:r>
          </a:p>
          <a:p>
            <a:endParaRPr lang="en-US" sz="1600" dirty="0">
              <a:latin typeface="OpenSans"/>
            </a:endParaRPr>
          </a:p>
          <a:p>
            <a:r>
              <a:rPr lang="en-US" sz="1600" b="1" dirty="0">
                <a:latin typeface="OpenSans-Bold"/>
              </a:rPr>
              <a:t>Networking: </a:t>
            </a:r>
            <a:r>
              <a:rPr lang="en-US" sz="1600" dirty="0">
                <a:latin typeface="OpenSans"/>
              </a:rPr>
              <a:t>Support area technology firms by providing a network of</a:t>
            </a:r>
          </a:p>
          <a:p>
            <a:r>
              <a:rPr lang="en-US" sz="1600" dirty="0">
                <a:latin typeface="OpenSans"/>
              </a:rPr>
              <a:t>industry peers, potential partners, suppliers, and customers, as well as</a:t>
            </a:r>
          </a:p>
          <a:p>
            <a:r>
              <a:rPr lang="en-US" sz="1600" dirty="0">
                <a:latin typeface="OpenSans"/>
              </a:rPr>
              <a:t>direct access to workforce development partners, community based</a:t>
            </a:r>
          </a:p>
          <a:p>
            <a:r>
              <a:rPr lang="en-US" sz="1600" dirty="0">
                <a:latin typeface="OpenSans"/>
              </a:rPr>
              <a:t>organizations, higher education institutions, economic developers, and</a:t>
            </a:r>
          </a:p>
          <a:p>
            <a:r>
              <a:rPr lang="en-US" sz="1600" dirty="0">
                <a:latin typeface="OpenSans"/>
              </a:rPr>
              <a:t>other regional stakeholders to collectively and effectively address</a:t>
            </a:r>
          </a:p>
          <a:p>
            <a:r>
              <a:rPr lang="en-US" sz="1600" dirty="0">
                <a:latin typeface="OpenSans"/>
              </a:rPr>
              <a:t>industry-identified projects and challenges</a:t>
            </a:r>
            <a:endParaRPr lang="en-US" sz="3600" dirty="0"/>
          </a:p>
        </p:txBody>
      </p:sp>
    </p:spTree>
    <p:extLst>
      <p:ext uri="{BB962C8B-B14F-4D97-AF65-F5344CB8AC3E}">
        <p14:creationId xmlns:p14="http://schemas.microsoft.com/office/powerpoint/2010/main" val="28904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3276600" y="6268293"/>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engineers and designers</a:t>
            </a:r>
            <a:endParaRPr lang="en-US" sz="1800" dirty="0">
              <a:solidFill>
                <a:schemeClr val="accent5">
                  <a:lumMod val="50000"/>
                </a:schemeClr>
              </a:solidFill>
            </a:endParaRPr>
          </a:p>
        </p:txBody>
      </p:sp>
      <p:sp>
        <p:nvSpPr>
          <p:cNvPr id="10" name="TextBox 9"/>
          <p:cNvSpPr txBox="1"/>
          <p:nvPr/>
        </p:nvSpPr>
        <p:spPr>
          <a:xfrm>
            <a:off x="939249" y="3505200"/>
            <a:ext cx="8016240" cy="2585323"/>
          </a:xfrm>
          <a:prstGeom prst="rect">
            <a:avLst/>
          </a:prstGeom>
          <a:noFill/>
        </p:spPr>
        <p:txBody>
          <a:bodyPr wrap="square" rtlCol="0">
            <a:spAutoFit/>
          </a:bodyPr>
          <a:lstStyle/>
          <a:p>
            <a:r>
              <a:rPr lang="en-US" dirty="0" smtClean="0"/>
              <a:t>Postings for engineers and designers in Region 9 increased by about 80 since Q4 2013 and by almost 250 since Q1 2013. </a:t>
            </a:r>
          </a:p>
          <a:p>
            <a:endParaRPr lang="en-US" dirty="0" smtClean="0"/>
          </a:p>
          <a:p>
            <a:r>
              <a:rPr lang="en-US" dirty="0" smtClean="0"/>
              <a:t>Job postings for engineers and designers has been on the rise since Q1 2011. Q1 postings historically are not the peak of postings during the year, Q2 tends to be the high point. If this trend continues then we should see even higher demand in Q2 2014 than the current quarter. </a:t>
            </a:r>
          </a:p>
          <a:p>
            <a:endParaRPr lang="en-US" dirty="0" smtClean="0"/>
          </a:p>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478636977"/>
              </p:ext>
            </p:extLst>
          </p:nvPr>
        </p:nvGraphicFramePr>
        <p:xfrm>
          <a:off x="685800" y="152400"/>
          <a:ext cx="8269689" cy="32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809659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07" y="228600"/>
            <a:ext cx="8763000" cy="731838"/>
          </a:xfrm>
        </p:spPr>
        <p:txBody>
          <a:bodyPr>
            <a:normAutofit fontScale="90000"/>
          </a:bodyPr>
          <a:lstStyle/>
          <a:p>
            <a:r>
              <a:rPr lang="en-US" sz="3600" dirty="0" smtClean="0"/>
              <a:t>Regional Demand Overview: Engineers &amp; Designers</a:t>
            </a:r>
            <a:endParaRPr lang="en-US" sz="3600" dirty="0"/>
          </a:p>
        </p:txBody>
      </p:sp>
      <p:sp>
        <p:nvSpPr>
          <p:cNvPr id="5" name="Title 4"/>
          <p:cNvSpPr txBox="1">
            <a:spLocks/>
          </p:cNvSpPr>
          <p:nvPr/>
        </p:nvSpPr>
        <p:spPr>
          <a:xfrm>
            <a:off x="3634085" y="6248400"/>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engineers and designers</a:t>
            </a:r>
            <a:endParaRPr lang="en-US" sz="1800" dirty="0">
              <a:solidFill>
                <a:schemeClr val="accent5">
                  <a:lumMod val="50000"/>
                </a:schemeClr>
              </a:solidFill>
            </a:endParaRPr>
          </a:p>
        </p:txBody>
      </p:sp>
      <p:pic>
        <p:nvPicPr>
          <p:cNvPr id="3" name="Picture 2"/>
          <p:cNvPicPr>
            <a:picLocks noChangeAspect="1"/>
          </p:cNvPicPr>
          <p:nvPr/>
        </p:nvPicPr>
        <p:blipFill>
          <a:blip r:embed="rId3"/>
          <a:stretch>
            <a:fillRect/>
          </a:stretch>
        </p:blipFill>
        <p:spPr>
          <a:xfrm>
            <a:off x="646968" y="1371600"/>
            <a:ext cx="8445078" cy="3962400"/>
          </a:xfrm>
          <a:prstGeom prst="rect">
            <a:avLst/>
          </a:prstGeom>
        </p:spPr>
      </p:pic>
    </p:spTree>
    <p:extLst>
      <p:ext uri="{BB962C8B-B14F-4D97-AF65-F5344CB8AC3E}">
        <p14:creationId xmlns:p14="http://schemas.microsoft.com/office/powerpoint/2010/main" val="3569473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838200"/>
          </a:xfrm>
        </p:spPr>
        <p:txBody>
          <a:bodyPr>
            <a:normAutofit/>
          </a:bodyPr>
          <a:lstStyle/>
          <a:p>
            <a:r>
              <a:rPr lang="en-US" sz="3200" dirty="0" smtClean="0"/>
              <a:t>Engineers &amp; Designers Top </a:t>
            </a:r>
            <a:r>
              <a:rPr lang="en-US" sz="3200" dirty="0"/>
              <a:t>10 Jobs Wages</a:t>
            </a:r>
          </a:p>
        </p:txBody>
      </p:sp>
      <p:sp>
        <p:nvSpPr>
          <p:cNvPr id="8" name="Title 4"/>
          <p:cNvSpPr txBox="1">
            <a:spLocks/>
          </p:cNvSpPr>
          <p:nvPr/>
        </p:nvSpPr>
        <p:spPr>
          <a:xfrm>
            <a:off x="3276600" y="6268293"/>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engineers and designers</a:t>
            </a:r>
            <a:endParaRPr lang="en-US" sz="1800" dirty="0">
              <a:solidFill>
                <a:schemeClr val="accent5">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25958969"/>
              </p:ext>
            </p:extLst>
          </p:nvPr>
        </p:nvGraphicFramePr>
        <p:xfrm>
          <a:off x="685800" y="685800"/>
          <a:ext cx="8305802" cy="5029198"/>
        </p:xfrm>
        <a:graphic>
          <a:graphicData uri="http://schemas.openxmlformats.org/drawingml/2006/table">
            <a:tbl>
              <a:tblPr/>
              <a:tblGrid>
                <a:gridCol w="1157871"/>
                <a:gridCol w="2850146"/>
                <a:gridCol w="1068805"/>
                <a:gridCol w="890671"/>
                <a:gridCol w="1021408"/>
                <a:gridCol w="1316901"/>
              </a:tblGrid>
              <a:tr h="1187448">
                <a:tc>
                  <a:txBody>
                    <a:bodyPr/>
                    <a:lstStyle/>
                    <a:p>
                      <a:pPr algn="l" fontAlgn="t"/>
                      <a:r>
                        <a:rPr lang="en-US" sz="1400" b="0" i="0" u="none" strike="noStrike" dirty="0">
                          <a:solidFill>
                            <a:schemeClr val="bg1"/>
                          </a:solidFill>
                          <a:effectLst/>
                          <a:latin typeface="Calibri" panose="020F0502020204030204" pitchFamily="34" charset="0"/>
                        </a:rPr>
                        <a:t>ONET*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l" fontAlgn="t"/>
                      <a:r>
                        <a:rPr lang="en-US" sz="1400" b="0" i="0" u="none" strike="noStrike" dirty="0">
                          <a:solidFill>
                            <a:schemeClr val="bg1"/>
                          </a:solidFill>
                          <a:effectLst/>
                          <a:latin typeface="Calibri" panose="020F0502020204030204" pitchFamily="34" charset="0"/>
                        </a:rPr>
                        <a:t>Occupation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Median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10th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90th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2012 Mean Salary according to BLS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r>
              <a:tr h="384175">
                <a:tc>
                  <a:txBody>
                    <a:bodyPr/>
                    <a:lstStyle/>
                    <a:p>
                      <a:pPr algn="l" fontAlgn="t"/>
                      <a:r>
                        <a:rPr lang="en-US" sz="1400" b="0" i="0" u="none" strike="noStrike" dirty="0">
                          <a:solidFill>
                            <a:srgbClr val="000000"/>
                          </a:solidFill>
                          <a:effectLst/>
                          <a:latin typeface="Calibri" panose="020F0502020204030204" pitchFamily="34" charset="0"/>
                        </a:rPr>
                        <a:t>17-2071.00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Electrical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$32.43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$21.82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$46.31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$91,810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84175">
                <a:tc>
                  <a:txBody>
                    <a:bodyPr/>
                    <a:lstStyle/>
                    <a:p>
                      <a:pPr algn="l" fontAlgn="t"/>
                      <a:r>
                        <a:rPr lang="en-US" sz="1400" b="0" i="0" u="none" strike="noStrike">
                          <a:solidFill>
                            <a:srgbClr val="000000"/>
                          </a:solidFill>
                          <a:effectLst/>
                          <a:latin typeface="Calibri" panose="020F0502020204030204" pitchFamily="34" charset="0"/>
                        </a:rPr>
                        <a:t>17-2141.00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Mechanical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$46.70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$28.08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$71.93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$84,770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75">
                <a:tc>
                  <a:txBody>
                    <a:bodyPr/>
                    <a:lstStyle/>
                    <a:p>
                      <a:pPr algn="l" fontAlgn="t"/>
                      <a:r>
                        <a:rPr lang="en-US" sz="1400" b="0" i="0" u="none" strike="noStrike">
                          <a:solidFill>
                            <a:srgbClr val="000000"/>
                          </a:solidFill>
                          <a:effectLst/>
                          <a:latin typeface="Calibri" panose="020F0502020204030204" pitchFamily="34" charset="0"/>
                        </a:rPr>
                        <a:t>17-2051.00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Calibri" panose="020F0502020204030204" pitchFamily="34" charset="0"/>
                        </a:rPr>
                        <a:t>Civil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$46.29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$30.16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$74.31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$84,140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84175">
                <a:tc>
                  <a:txBody>
                    <a:bodyPr/>
                    <a:lstStyle/>
                    <a:p>
                      <a:pPr algn="l" fontAlgn="t"/>
                      <a:r>
                        <a:rPr lang="en-US" sz="1400" b="0" i="0" u="none" strike="noStrike">
                          <a:solidFill>
                            <a:srgbClr val="000000"/>
                          </a:solidFill>
                          <a:effectLst/>
                          <a:latin typeface="Calibri" panose="020F0502020204030204" pitchFamily="34" charset="0"/>
                        </a:rPr>
                        <a:t>17-2199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Manufacturing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$49.93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$34.22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$65.97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$93,330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75">
                <a:tc>
                  <a:txBody>
                    <a:bodyPr/>
                    <a:lstStyle/>
                    <a:p>
                      <a:pPr algn="l" fontAlgn="t"/>
                      <a:r>
                        <a:rPr lang="en-US" sz="1400" b="0" i="0" u="none" strike="noStrike">
                          <a:solidFill>
                            <a:srgbClr val="000000"/>
                          </a:solidFill>
                          <a:effectLst/>
                          <a:latin typeface="Calibri" panose="020F0502020204030204" pitchFamily="34" charset="0"/>
                        </a:rPr>
                        <a:t>17-2112.00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Industrial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$39.77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$25.96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$54.09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$82,100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84175">
                <a:tc>
                  <a:txBody>
                    <a:bodyPr/>
                    <a:lstStyle/>
                    <a:p>
                      <a:pPr algn="l" fontAlgn="t"/>
                      <a:r>
                        <a:rPr lang="en-US" sz="1400" b="0" i="0" u="none" strike="noStrike">
                          <a:solidFill>
                            <a:srgbClr val="000000"/>
                          </a:solidFill>
                          <a:effectLst/>
                          <a:latin typeface="Calibri" panose="020F0502020204030204" pitchFamily="34" charset="0"/>
                        </a:rPr>
                        <a:t>17-2081.00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Environmental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$38.03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$25.86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$55.90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$85,140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75">
                <a:tc>
                  <a:txBody>
                    <a:bodyPr/>
                    <a:lstStyle/>
                    <a:p>
                      <a:pPr algn="l" fontAlgn="t"/>
                      <a:r>
                        <a:rPr lang="en-US" sz="1400" b="0" i="0" u="none" strike="noStrike">
                          <a:solidFill>
                            <a:srgbClr val="000000"/>
                          </a:solidFill>
                          <a:effectLst/>
                          <a:latin typeface="Calibri" panose="020F0502020204030204" pitchFamily="34" charset="0"/>
                        </a:rPr>
                        <a:t>27-1021.00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Calibri" panose="020F0502020204030204" pitchFamily="34" charset="0"/>
                        </a:rPr>
                        <a:t>Commercial And Industrial Designers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$15.38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$9.04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$23.92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$62,430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84175">
                <a:tc>
                  <a:txBody>
                    <a:bodyPr/>
                    <a:lstStyle/>
                    <a:p>
                      <a:pPr algn="l" fontAlgn="t"/>
                      <a:r>
                        <a:rPr lang="en-US" sz="1400" b="0" i="0" u="none" strike="noStrike">
                          <a:solidFill>
                            <a:srgbClr val="000000"/>
                          </a:solidFill>
                          <a:effectLst/>
                          <a:latin typeface="Calibri" panose="020F0502020204030204" pitchFamily="34" charset="0"/>
                        </a:rPr>
                        <a:t>17-2199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Validation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$49.93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$34.22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$65.97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$93,330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75">
                <a:tc>
                  <a:txBody>
                    <a:bodyPr/>
                    <a:lstStyle/>
                    <a:p>
                      <a:pPr algn="l" fontAlgn="t"/>
                      <a:r>
                        <a:rPr lang="en-US" sz="1400" b="0" i="0" u="none" strike="noStrike">
                          <a:solidFill>
                            <a:srgbClr val="000000"/>
                          </a:solidFill>
                          <a:effectLst/>
                          <a:latin typeface="Calibri" panose="020F0502020204030204" pitchFamily="34" charset="0"/>
                        </a:rPr>
                        <a:t>17-2131.00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Calibri" panose="020F0502020204030204" pitchFamily="34" charset="0"/>
                        </a:rPr>
                        <a:t>Materials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$40.41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$26.36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$56.20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$87,490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84175">
                <a:tc>
                  <a:txBody>
                    <a:bodyPr/>
                    <a:lstStyle/>
                    <a:p>
                      <a:pPr algn="l" fontAlgn="t"/>
                      <a:r>
                        <a:rPr lang="en-US" sz="1400" b="0" i="0" u="none" strike="noStrike">
                          <a:solidFill>
                            <a:srgbClr val="000000"/>
                          </a:solidFill>
                          <a:effectLst/>
                          <a:latin typeface="Calibri" panose="020F0502020204030204" pitchFamily="34" charset="0"/>
                        </a:rPr>
                        <a:t>17-2199.00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Engineers, All Other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$49.93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$34.22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$65.97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$93,330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21163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5400" y="-76200"/>
            <a:ext cx="6934200" cy="1143000"/>
          </a:xfrm>
        </p:spPr>
        <p:txBody>
          <a:bodyPr>
            <a:noAutofit/>
          </a:bodyPr>
          <a:lstStyle/>
          <a:p>
            <a:r>
              <a:rPr lang="en-US" sz="2800" dirty="0" smtClean="0"/>
              <a:t>Engineers &amp; Designers Top </a:t>
            </a:r>
            <a:r>
              <a:rPr lang="en-US" sz="2800" dirty="0"/>
              <a:t>10 Jobs Educational Requirements</a:t>
            </a:r>
          </a:p>
        </p:txBody>
      </p:sp>
      <p:graphicFrame>
        <p:nvGraphicFramePr>
          <p:cNvPr id="5" name="Chart 4"/>
          <p:cNvGraphicFramePr>
            <a:graphicFrameLocks/>
          </p:cNvGraphicFramePr>
          <p:nvPr>
            <p:extLst/>
          </p:nvPr>
        </p:nvGraphicFramePr>
        <p:xfrm>
          <a:off x="609600" y="914400"/>
          <a:ext cx="84582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4"/>
          <p:cNvSpPr txBox="1">
            <a:spLocks/>
          </p:cNvSpPr>
          <p:nvPr/>
        </p:nvSpPr>
        <p:spPr>
          <a:xfrm>
            <a:off x="3276600" y="6268293"/>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Advanced Manufacturing – engineers and designers</a:t>
            </a:r>
            <a:endParaRPr lang="en-US" sz="1800" dirty="0">
              <a:solidFill>
                <a:schemeClr val="accent5">
                  <a:lumMod val="50000"/>
                </a:schemeClr>
              </a:solidFill>
            </a:endParaRPr>
          </a:p>
        </p:txBody>
      </p:sp>
    </p:spTree>
    <p:extLst>
      <p:ext uri="{BB962C8B-B14F-4D97-AF65-F5344CB8AC3E}">
        <p14:creationId xmlns:p14="http://schemas.microsoft.com/office/powerpoint/2010/main" val="3216122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Information technology</a:t>
            </a:r>
            <a:endParaRPr lang="en-US" dirty="0"/>
          </a:p>
        </p:txBody>
      </p:sp>
      <p:sp>
        <p:nvSpPr>
          <p:cNvPr id="5" name="Text Placeholder 4"/>
          <p:cNvSpPr>
            <a:spLocks noGrp="1"/>
          </p:cNvSpPr>
          <p:nvPr>
            <p:ph type="body" idx="1"/>
          </p:nvPr>
        </p:nvSpPr>
        <p:spPr/>
        <p:txBody>
          <a:bodyPr/>
          <a:lstStyle/>
          <a:p>
            <a:r>
              <a:rPr lang="en-US" dirty="0" smtClean="0"/>
              <a:t>Section two </a:t>
            </a:r>
            <a:endParaRPr lang="en-US" dirty="0"/>
          </a:p>
        </p:txBody>
      </p:sp>
    </p:spTree>
    <p:extLst>
      <p:ext uri="{BB962C8B-B14F-4D97-AF65-F5344CB8AC3E}">
        <p14:creationId xmlns:p14="http://schemas.microsoft.com/office/powerpoint/2010/main" val="4010940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5715000" y="6268293"/>
            <a:ext cx="31242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rgbClr val="004E61"/>
                </a:solidFill>
              </a:rPr>
              <a:t>Information Technology</a:t>
            </a:r>
            <a:endParaRPr lang="en-US" sz="1800" dirty="0">
              <a:solidFill>
                <a:srgbClr val="004E61"/>
              </a:solidFill>
            </a:endParaRPr>
          </a:p>
        </p:txBody>
      </p:sp>
      <p:graphicFrame>
        <p:nvGraphicFramePr>
          <p:cNvPr id="5" name="Chart 4"/>
          <p:cNvGraphicFramePr>
            <a:graphicFrameLocks/>
          </p:cNvGraphicFramePr>
          <p:nvPr>
            <p:extLst>
              <p:ext uri="{D42A27DB-BD31-4B8C-83A1-F6EECF244321}">
                <p14:modId xmlns:p14="http://schemas.microsoft.com/office/powerpoint/2010/main" val="2271133138"/>
              </p:ext>
            </p:extLst>
          </p:nvPr>
        </p:nvGraphicFramePr>
        <p:xfrm>
          <a:off x="304800" y="28575"/>
          <a:ext cx="10134600" cy="579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40909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5715000" y="6268293"/>
            <a:ext cx="31242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Information Technology</a:t>
            </a:r>
            <a:endParaRPr lang="en-US" sz="1800" dirty="0">
              <a:solidFill>
                <a:schemeClr val="accent5">
                  <a:lumMod val="50000"/>
                </a:schemeClr>
              </a:solidFill>
            </a:endParaRPr>
          </a:p>
        </p:txBody>
      </p:sp>
      <p:sp>
        <p:nvSpPr>
          <p:cNvPr id="5" name="TextBox 4"/>
          <p:cNvSpPr txBox="1"/>
          <p:nvPr/>
        </p:nvSpPr>
        <p:spPr>
          <a:xfrm>
            <a:off x="939249" y="3276600"/>
            <a:ext cx="8016240" cy="1754326"/>
          </a:xfrm>
          <a:prstGeom prst="rect">
            <a:avLst/>
          </a:prstGeom>
          <a:noFill/>
        </p:spPr>
        <p:txBody>
          <a:bodyPr wrap="square" rtlCol="0">
            <a:spAutoFit/>
          </a:bodyPr>
          <a:lstStyle/>
          <a:p>
            <a:r>
              <a:rPr lang="en-US" dirty="0" smtClean="0"/>
              <a:t>IT postings in Region 9 have not increased considerably since Q4 2013 but have increased by about 350 since Q1 2013.</a:t>
            </a:r>
          </a:p>
          <a:p>
            <a:endParaRPr lang="en-US" dirty="0"/>
          </a:p>
          <a:p>
            <a:r>
              <a:rPr lang="en-US" dirty="0" smtClean="0"/>
              <a:t>IT postings in this region have not maintained a strong upward trend. There was a spike in Q3 2013 (this occurred in clusters and regions across the state), but the overall trend is relatively flat hovering around 1,200 since Q1 of 2011.</a:t>
            </a:r>
            <a:endParaRPr lang="en-US" dirty="0"/>
          </a:p>
        </p:txBody>
      </p:sp>
      <p:graphicFrame>
        <p:nvGraphicFramePr>
          <p:cNvPr id="7" name="Chart 6"/>
          <p:cNvGraphicFramePr>
            <a:graphicFrameLocks/>
          </p:cNvGraphicFramePr>
          <p:nvPr>
            <p:extLst/>
          </p:nvPr>
        </p:nvGraphicFramePr>
        <p:xfrm>
          <a:off x="762000" y="76200"/>
          <a:ext cx="8229600" cy="3124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3712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07" y="228600"/>
            <a:ext cx="8763000" cy="731838"/>
          </a:xfrm>
        </p:spPr>
        <p:txBody>
          <a:bodyPr>
            <a:normAutofit fontScale="90000"/>
          </a:bodyPr>
          <a:lstStyle/>
          <a:p>
            <a:r>
              <a:rPr lang="en-US" sz="3600" dirty="0" smtClean="0"/>
              <a:t>Regional Demand Overview: Information Technology</a:t>
            </a:r>
            <a:endParaRPr lang="en-US" sz="3600" dirty="0"/>
          </a:p>
        </p:txBody>
      </p:sp>
      <p:sp>
        <p:nvSpPr>
          <p:cNvPr id="9" name="Title 4"/>
          <p:cNvSpPr txBox="1">
            <a:spLocks/>
          </p:cNvSpPr>
          <p:nvPr/>
        </p:nvSpPr>
        <p:spPr>
          <a:xfrm>
            <a:off x="5715000" y="6268293"/>
            <a:ext cx="31242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Information Technology</a:t>
            </a:r>
            <a:endParaRPr lang="en-US" sz="1800" dirty="0">
              <a:solidFill>
                <a:schemeClr val="accent5">
                  <a:lumMod val="50000"/>
                </a:schemeClr>
              </a:solidFill>
            </a:endParaRPr>
          </a:p>
        </p:txBody>
      </p:sp>
      <p:pic>
        <p:nvPicPr>
          <p:cNvPr id="10" name="Picture 9"/>
          <p:cNvPicPr>
            <a:picLocks noChangeAspect="1"/>
          </p:cNvPicPr>
          <p:nvPr/>
        </p:nvPicPr>
        <p:blipFill>
          <a:blip r:embed="rId3"/>
          <a:stretch>
            <a:fillRect/>
          </a:stretch>
        </p:blipFill>
        <p:spPr>
          <a:xfrm>
            <a:off x="728170" y="1447800"/>
            <a:ext cx="8282673" cy="3886200"/>
          </a:xfrm>
          <a:prstGeom prst="rect">
            <a:avLst/>
          </a:prstGeom>
        </p:spPr>
      </p:pic>
    </p:spTree>
    <p:extLst>
      <p:ext uri="{BB962C8B-B14F-4D97-AF65-F5344CB8AC3E}">
        <p14:creationId xmlns:p14="http://schemas.microsoft.com/office/powerpoint/2010/main" val="1686071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838200"/>
          </a:xfrm>
        </p:spPr>
        <p:txBody>
          <a:bodyPr>
            <a:normAutofit/>
          </a:bodyPr>
          <a:lstStyle/>
          <a:p>
            <a:r>
              <a:rPr lang="en-US" sz="3200" dirty="0" smtClean="0"/>
              <a:t>Information Technology Top </a:t>
            </a:r>
            <a:r>
              <a:rPr lang="en-US" sz="3200" dirty="0"/>
              <a:t>10 Jobs Wages</a:t>
            </a:r>
          </a:p>
        </p:txBody>
      </p:sp>
      <p:sp>
        <p:nvSpPr>
          <p:cNvPr id="8" name="Title 4"/>
          <p:cNvSpPr txBox="1">
            <a:spLocks/>
          </p:cNvSpPr>
          <p:nvPr/>
        </p:nvSpPr>
        <p:spPr>
          <a:xfrm>
            <a:off x="4495800" y="6268293"/>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Information Technology</a:t>
            </a:r>
            <a:endParaRPr lang="en-US" sz="18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31668238"/>
              </p:ext>
            </p:extLst>
          </p:nvPr>
        </p:nvGraphicFramePr>
        <p:xfrm>
          <a:off x="685798" y="838198"/>
          <a:ext cx="8305800" cy="4876805"/>
        </p:xfrm>
        <a:graphic>
          <a:graphicData uri="http://schemas.openxmlformats.org/drawingml/2006/table">
            <a:tbl>
              <a:tblPr/>
              <a:tblGrid>
                <a:gridCol w="1123579"/>
                <a:gridCol w="3402634"/>
                <a:gridCol w="807789"/>
                <a:gridCol w="801605"/>
                <a:gridCol w="905906"/>
                <a:gridCol w="1264287"/>
              </a:tblGrid>
              <a:tr h="1188963">
                <a:tc>
                  <a:txBody>
                    <a:bodyPr/>
                    <a:lstStyle/>
                    <a:p>
                      <a:pPr algn="l" fontAlgn="t"/>
                      <a:r>
                        <a:rPr lang="en-US" sz="1400" b="0" i="0" u="none" strike="noStrike" dirty="0">
                          <a:solidFill>
                            <a:schemeClr val="bg1"/>
                          </a:solidFill>
                          <a:effectLst/>
                          <a:latin typeface="Calibri" panose="020F0502020204030204" pitchFamily="34" charset="0"/>
                        </a:rPr>
                        <a:t>ONET*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l" fontAlgn="t"/>
                      <a:r>
                        <a:rPr lang="en-US" sz="1400" b="0" i="0" u="none" strike="noStrike" dirty="0">
                          <a:solidFill>
                            <a:schemeClr val="bg1"/>
                          </a:solidFill>
                          <a:effectLst/>
                          <a:latin typeface="Calibri" panose="020F0502020204030204" pitchFamily="34" charset="0"/>
                        </a:rPr>
                        <a:t>Occupation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Median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10th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90th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2012 Mean Salary according to BLS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r>
              <a:tr h="307320">
                <a:tc>
                  <a:txBody>
                    <a:bodyPr/>
                    <a:lstStyle/>
                    <a:p>
                      <a:pPr algn="l" fontAlgn="t"/>
                      <a:r>
                        <a:rPr lang="en-US" sz="1400" b="0" i="0" u="none" strike="noStrike" dirty="0">
                          <a:solidFill>
                            <a:srgbClr val="000000"/>
                          </a:solidFill>
                          <a:effectLst/>
                          <a:latin typeface="Calibri" panose="020F0502020204030204" pitchFamily="34" charset="0"/>
                        </a:rPr>
                        <a:t>15-1132.00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Software Developers, Applications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$32.68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$21.45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$47.76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$93,280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7320">
                <a:tc>
                  <a:txBody>
                    <a:bodyPr/>
                    <a:lstStyle/>
                    <a:p>
                      <a:pPr algn="l" fontAlgn="t"/>
                      <a:r>
                        <a:rPr lang="en-US" sz="1400" b="0" i="0" u="none" strike="noStrike">
                          <a:solidFill>
                            <a:srgbClr val="000000"/>
                          </a:solidFill>
                          <a:effectLst/>
                          <a:latin typeface="Calibri" panose="020F0502020204030204" pitchFamily="34" charset="0"/>
                        </a:rPr>
                        <a:t>15-1151.00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Computer User Support Specialists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$39.60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$26.22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$62.58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$50,130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320">
                <a:tc>
                  <a:txBody>
                    <a:bodyPr/>
                    <a:lstStyle/>
                    <a:p>
                      <a:pPr algn="l" fontAlgn="t"/>
                      <a:r>
                        <a:rPr lang="en-US" sz="1400" b="0" i="0" u="none" strike="noStrike">
                          <a:solidFill>
                            <a:srgbClr val="000000"/>
                          </a:solidFill>
                          <a:effectLst/>
                          <a:latin typeface="Calibri" panose="020F0502020204030204" pitchFamily="34" charset="0"/>
                        </a:rPr>
                        <a:t>15-1121.00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Computer Systems Analysts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$49.68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$33.50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$64.48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$83,800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7320">
                <a:tc>
                  <a:txBody>
                    <a:bodyPr/>
                    <a:lstStyle/>
                    <a:p>
                      <a:pPr algn="l" fontAlgn="t"/>
                      <a:r>
                        <a:rPr lang="en-US" sz="1400" b="0" i="0" u="none" strike="noStrike">
                          <a:solidFill>
                            <a:srgbClr val="000000"/>
                          </a:solidFill>
                          <a:effectLst/>
                          <a:latin typeface="Calibri" panose="020F0502020204030204" pitchFamily="34" charset="0"/>
                        </a:rPr>
                        <a:t>15-1131.00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Computer Programmers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$40.00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$24.68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$59.09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$78,260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320">
                <a:tc>
                  <a:txBody>
                    <a:bodyPr/>
                    <a:lstStyle/>
                    <a:p>
                      <a:pPr algn="l" fontAlgn="t"/>
                      <a:r>
                        <a:rPr lang="en-US" sz="1400" b="0" i="0" u="none" strike="noStrike">
                          <a:solidFill>
                            <a:srgbClr val="000000"/>
                          </a:solidFill>
                          <a:effectLst/>
                          <a:latin typeface="Calibri" panose="020F0502020204030204" pitchFamily="34" charset="0"/>
                        </a:rPr>
                        <a:t>15-1134.00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Web Developers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$40.25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$27.03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$60.02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$66,100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614641">
                <a:tc>
                  <a:txBody>
                    <a:bodyPr/>
                    <a:lstStyle/>
                    <a:p>
                      <a:pPr algn="l" fontAlgn="t"/>
                      <a:r>
                        <a:rPr lang="en-US" sz="1400" b="0" i="0" u="none" strike="noStrike">
                          <a:solidFill>
                            <a:srgbClr val="000000"/>
                          </a:solidFill>
                          <a:effectLst/>
                          <a:latin typeface="Calibri" panose="020F0502020204030204" pitchFamily="34" charset="0"/>
                        </a:rPr>
                        <a:t>15-1142.00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Network And Computer Systems Administrators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$36.51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$21.54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$54.20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$76,320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4641">
                <a:tc>
                  <a:txBody>
                    <a:bodyPr/>
                    <a:lstStyle/>
                    <a:p>
                      <a:pPr algn="l" fontAlgn="t"/>
                      <a:r>
                        <a:rPr lang="en-US" sz="1400" b="0" i="0" u="none" strike="noStrike">
                          <a:solidFill>
                            <a:srgbClr val="000000"/>
                          </a:solidFill>
                          <a:effectLst/>
                          <a:latin typeface="Calibri" panose="020F0502020204030204" pitchFamily="34" charset="0"/>
                        </a:rPr>
                        <a:t>15-1199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Software Quality Assurance Engineers And Testers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$27.38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$17.95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$38.18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$81,860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7320">
                <a:tc>
                  <a:txBody>
                    <a:bodyPr/>
                    <a:lstStyle/>
                    <a:p>
                      <a:pPr algn="l" fontAlgn="t"/>
                      <a:r>
                        <a:rPr lang="en-US" sz="1400" b="0" i="0" u="none" strike="noStrike">
                          <a:solidFill>
                            <a:srgbClr val="000000"/>
                          </a:solidFill>
                          <a:effectLst/>
                          <a:latin typeface="Calibri" panose="020F0502020204030204" pitchFamily="34" charset="0"/>
                        </a:rPr>
                        <a:t>15-1141.00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Database Administrators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$26.89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$15.28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$40.89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$79,120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320">
                <a:tc>
                  <a:txBody>
                    <a:bodyPr/>
                    <a:lstStyle/>
                    <a:p>
                      <a:pPr algn="l" fontAlgn="t"/>
                      <a:r>
                        <a:rPr lang="en-US" sz="1400" b="0" i="0" u="none" strike="noStrike">
                          <a:solidFill>
                            <a:srgbClr val="000000"/>
                          </a:solidFill>
                          <a:effectLst/>
                          <a:latin typeface="Calibri" panose="020F0502020204030204" pitchFamily="34" charset="0"/>
                        </a:rPr>
                        <a:t>11-3021.00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Computer And Information Systems Managers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$36.88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$22.31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$60.79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$129,130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7320">
                <a:tc>
                  <a:txBody>
                    <a:bodyPr/>
                    <a:lstStyle/>
                    <a:p>
                      <a:pPr algn="l" fontAlgn="t"/>
                      <a:r>
                        <a:rPr lang="en-US" sz="1400" b="0" i="0" u="none" strike="noStrike">
                          <a:solidFill>
                            <a:srgbClr val="000000"/>
                          </a:solidFill>
                          <a:effectLst/>
                          <a:latin typeface="Calibri" panose="020F0502020204030204" pitchFamily="34" charset="0"/>
                        </a:rPr>
                        <a:t>15-1199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Computer Systems Engineers/Architects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$27.38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$17.95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$38.18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$81,860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321841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9200" y="-152400"/>
            <a:ext cx="6934200" cy="1143000"/>
          </a:xfrm>
        </p:spPr>
        <p:txBody>
          <a:bodyPr>
            <a:noAutofit/>
          </a:bodyPr>
          <a:lstStyle/>
          <a:p>
            <a:r>
              <a:rPr lang="en-US" sz="2800" dirty="0"/>
              <a:t>Information Technology </a:t>
            </a:r>
            <a:r>
              <a:rPr lang="en-US" sz="2800" dirty="0" smtClean="0"/>
              <a:t>Top </a:t>
            </a:r>
            <a:r>
              <a:rPr lang="en-US" sz="2800" dirty="0"/>
              <a:t>10 Jobs Educational Requirements</a:t>
            </a:r>
          </a:p>
        </p:txBody>
      </p:sp>
      <p:graphicFrame>
        <p:nvGraphicFramePr>
          <p:cNvPr id="5" name="Chart 4"/>
          <p:cNvGraphicFramePr>
            <a:graphicFrameLocks/>
          </p:cNvGraphicFramePr>
          <p:nvPr>
            <p:extLst>
              <p:ext uri="{D42A27DB-BD31-4B8C-83A1-F6EECF244321}">
                <p14:modId xmlns:p14="http://schemas.microsoft.com/office/powerpoint/2010/main" val="3123198456"/>
              </p:ext>
            </p:extLst>
          </p:nvPr>
        </p:nvGraphicFramePr>
        <p:xfrm>
          <a:off x="651510" y="838200"/>
          <a:ext cx="849249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4"/>
          <p:cNvSpPr txBox="1">
            <a:spLocks/>
          </p:cNvSpPr>
          <p:nvPr/>
        </p:nvSpPr>
        <p:spPr>
          <a:xfrm>
            <a:off x="4495800" y="6268293"/>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Information Technology</a:t>
            </a:r>
            <a:endParaRPr lang="en-US" sz="1800" dirty="0">
              <a:solidFill>
                <a:schemeClr val="accent5">
                  <a:lumMod val="50000"/>
                </a:schemeClr>
              </a:solidFill>
            </a:endParaRPr>
          </a:p>
        </p:txBody>
      </p:sp>
    </p:spTree>
    <p:extLst>
      <p:ext uri="{BB962C8B-B14F-4D97-AF65-F5344CB8AC3E}">
        <p14:creationId xmlns:p14="http://schemas.microsoft.com/office/powerpoint/2010/main" val="216801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road-1.jpg"/>
          <p:cNvPicPr>
            <a:picLocks noChangeAspect="1"/>
          </p:cNvPicPr>
          <p:nvPr/>
        </p:nvPicPr>
        <p:blipFill>
          <a:blip r:embed="rId3">
            <a:extLst>
              <a:ext uri="{28A0092B-C50C-407E-A947-70E740481C1C}">
                <a14:useLocalDpi xmlns:a14="http://schemas.microsoft.com/office/drawing/2010/main" val="0"/>
              </a:ext>
            </a:extLst>
          </a:blip>
          <a:srcRect l="18549" r="18549"/>
          <a:stretch>
            <a:fillRect/>
          </a:stretch>
        </p:blipFill>
        <p:spPr>
          <a:xfrm>
            <a:off x="0" y="-1"/>
            <a:ext cx="9372600" cy="8549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lug In Car.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2551">
            <a:off x="5015942" y="987810"/>
            <a:ext cx="5015843" cy="3593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wave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36699" y="2424442"/>
            <a:ext cx="7219950" cy="2336652"/>
          </a:xfrm>
          <a:prstGeom prst="rect">
            <a:avLst/>
          </a:prstGeom>
        </p:spPr>
      </p:pic>
      <p:sp>
        <p:nvSpPr>
          <p:cNvPr id="2" name="Title 1"/>
          <p:cNvSpPr>
            <a:spLocks noGrp="1"/>
          </p:cNvSpPr>
          <p:nvPr>
            <p:ph type="ctrTitle"/>
          </p:nvPr>
        </p:nvSpPr>
        <p:spPr>
          <a:xfrm>
            <a:off x="-76200" y="272094"/>
            <a:ext cx="4836926" cy="5024811"/>
          </a:xfrm>
        </p:spPr>
        <p:txBody>
          <a:bodyPr>
            <a:noAutofit/>
          </a:bodyPr>
          <a:lstStyle/>
          <a:p>
            <a:r>
              <a:rPr lang="en-US" sz="4000" dirty="0">
                <a:solidFill>
                  <a:schemeClr val="bg1"/>
                </a:solidFill>
                <a:effectLst>
                  <a:outerShdw blurRad="38100" dist="38100" dir="2700000" algn="tl">
                    <a:srgbClr val="000000">
                      <a:alpha val="43137"/>
                    </a:srgbClr>
                  </a:outerShdw>
                </a:effectLst>
              </a:rPr>
              <a:t>Working Together, Preparing For Growth</a:t>
            </a:r>
            <a:r>
              <a:rPr lang="en-US" sz="4000" dirty="0">
                <a:solidFill>
                  <a:schemeClr val="tx1"/>
                </a:solidFill>
              </a:rPr>
              <a:t/>
            </a:r>
            <a:br>
              <a:rPr lang="en-US" sz="4000" dirty="0">
                <a:solidFill>
                  <a:schemeClr val="tx1"/>
                </a:solidFill>
              </a:rPr>
            </a:br>
            <a:r>
              <a:rPr lang="en-US" sz="2000" dirty="0">
                <a:solidFill>
                  <a:srgbClr val="0F282F"/>
                </a:solidFill>
              </a:rPr>
              <a:t>Automotive manufacturing companies, educational institutions, and the workforce development</a:t>
            </a:r>
            <a:br>
              <a:rPr lang="en-US" sz="2000" dirty="0">
                <a:solidFill>
                  <a:srgbClr val="0F282F"/>
                </a:solidFill>
              </a:rPr>
            </a:br>
            <a:r>
              <a:rPr lang="en-US" sz="2000" dirty="0">
                <a:solidFill>
                  <a:srgbClr val="0F282F"/>
                </a:solidFill>
              </a:rPr>
              <a:t>system work together through the Michigan Academy for Green Mobility Alliance (MAGMA) to ensure</a:t>
            </a:r>
            <a:br>
              <a:rPr lang="en-US" sz="2000" dirty="0">
                <a:solidFill>
                  <a:srgbClr val="0F282F"/>
                </a:solidFill>
              </a:rPr>
            </a:br>
            <a:r>
              <a:rPr lang="en-US" sz="2000" dirty="0">
                <a:solidFill>
                  <a:srgbClr val="0F282F"/>
                </a:solidFill>
              </a:rPr>
              <a:t>the automotive industry has the engineering and technical talent needed to support hybrid, electric,</a:t>
            </a:r>
            <a:br>
              <a:rPr lang="en-US" sz="2000" dirty="0">
                <a:solidFill>
                  <a:srgbClr val="0F282F"/>
                </a:solidFill>
              </a:rPr>
            </a:br>
            <a:r>
              <a:rPr lang="en-US" sz="2000" dirty="0">
                <a:solidFill>
                  <a:srgbClr val="0F282F"/>
                </a:solidFill>
              </a:rPr>
              <a:t>lightweight, alternative fuel, and other advanced vehicle technologies.</a:t>
            </a:r>
            <a:endParaRPr lang="en-JM" sz="2400" dirty="0">
              <a:solidFill>
                <a:srgbClr val="0F282F"/>
              </a:solidFill>
            </a:endParaRPr>
          </a:p>
        </p:txBody>
      </p:sp>
      <p:pic>
        <p:nvPicPr>
          <p:cNvPr id="7" name="Picture 6" descr="MAGMA_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38" y="5171499"/>
            <a:ext cx="4053192" cy="1524000"/>
          </a:xfrm>
          <a:prstGeom prst="rect">
            <a:avLst/>
          </a:prstGeom>
        </p:spPr>
      </p:pic>
    </p:spTree>
    <p:extLst>
      <p:ext uri="{BB962C8B-B14F-4D97-AF65-F5344CB8AC3E}">
        <p14:creationId xmlns:p14="http://schemas.microsoft.com/office/powerpoint/2010/main" val="3839282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 CARE</a:t>
            </a:r>
            <a:endParaRPr lang="en-US" dirty="0"/>
          </a:p>
        </p:txBody>
      </p:sp>
      <p:sp>
        <p:nvSpPr>
          <p:cNvPr id="5" name="Text Placeholder 4"/>
          <p:cNvSpPr>
            <a:spLocks noGrp="1"/>
          </p:cNvSpPr>
          <p:nvPr>
            <p:ph type="body" idx="1"/>
          </p:nvPr>
        </p:nvSpPr>
        <p:spPr/>
        <p:txBody>
          <a:bodyPr/>
          <a:lstStyle/>
          <a:p>
            <a:r>
              <a:rPr lang="en-US" dirty="0" smtClean="0"/>
              <a:t>Section two </a:t>
            </a:r>
            <a:endParaRPr lang="en-US" dirty="0"/>
          </a:p>
        </p:txBody>
      </p:sp>
    </p:spTree>
    <p:extLst>
      <p:ext uri="{BB962C8B-B14F-4D97-AF65-F5344CB8AC3E}">
        <p14:creationId xmlns:p14="http://schemas.microsoft.com/office/powerpoint/2010/main" val="99476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Health Care</a:t>
            </a:r>
            <a:endParaRPr lang="en-US" sz="1800" dirty="0">
              <a:solidFill>
                <a:schemeClr val="accent5">
                  <a:lumMod val="50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1514130457"/>
              </p:ext>
            </p:extLst>
          </p:nvPr>
        </p:nvGraphicFramePr>
        <p:xfrm>
          <a:off x="-304800" y="121327"/>
          <a:ext cx="10134600" cy="579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125060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Health Care</a:t>
            </a:r>
            <a:endParaRPr lang="en-US" sz="1800" dirty="0">
              <a:solidFill>
                <a:schemeClr val="accent5">
                  <a:lumMod val="50000"/>
                </a:schemeClr>
              </a:solidFill>
            </a:endParaRPr>
          </a:p>
        </p:txBody>
      </p:sp>
      <p:sp>
        <p:nvSpPr>
          <p:cNvPr id="6" name="TextBox 5"/>
          <p:cNvSpPr txBox="1"/>
          <p:nvPr/>
        </p:nvSpPr>
        <p:spPr>
          <a:xfrm>
            <a:off x="822960" y="3124200"/>
            <a:ext cx="8016240" cy="2308324"/>
          </a:xfrm>
          <a:prstGeom prst="rect">
            <a:avLst/>
          </a:prstGeom>
          <a:noFill/>
        </p:spPr>
        <p:txBody>
          <a:bodyPr wrap="square" rtlCol="0">
            <a:spAutoFit/>
          </a:bodyPr>
          <a:lstStyle/>
          <a:p>
            <a:r>
              <a:rPr lang="en-US" dirty="0" smtClean="0"/>
              <a:t>Health care job postings in Region 9 have increase by nearly 1,000 since Q1 2013 but only by about 120 since last quarter.</a:t>
            </a:r>
          </a:p>
          <a:p>
            <a:endParaRPr lang="en-US" dirty="0"/>
          </a:p>
          <a:p>
            <a:r>
              <a:rPr lang="en-US" dirty="0" smtClean="0"/>
              <a:t>In general, the region has seen a very small increasing trend in health care job postings. Much of the 2011-2013 was flat until a spike in Q2 2013. While the postings have not reached this level in the past 2 quarters, the posting level has remained about 2,000, a marked increase from the average level of about 1,600 in previous years.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852748754"/>
              </p:ext>
            </p:extLst>
          </p:nvPr>
        </p:nvGraphicFramePr>
        <p:xfrm>
          <a:off x="609600" y="0"/>
          <a:ext cx="8458200" cy="304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809659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07" y="228600"/>
            <a:ext cx="8763000" cy="731838"/>
          </a:xfrm>
        </p:spPr>
        <p:txBody>
          <a:bodyPr>
            <a:normAutofit/>
          </a:bodyPr>
          <a:lstStyle/>
          <a:p>
            <a:r>
              <a:rPr lang="en-US" sz="3600" dirty="0" smtClean="0"/>
              <a:t>Regional Demand Overview: Health Care</a:t>
            </a:r>
            <a:endParaRPr lang="en-US" sz="3600" dirty="0"/>
          </a:p>
        </p:txBody>
      </p:sp>
      <p:sp>
        <p:nvSpPr>
          <p:cNvPr id="5"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Health Care</a:t>
            </a:r>
            <a:endParaRPr lang="en-US" sz="1800" dirty="0">
              <a:solidFill>
                <a:schemeClr val="accent5">
                  <a:lumMod val="50000"/>
                </a:schemeClr>
              </a:solidFill>
            </a:endParaRPr>
          </a:p>
        </p:txBody>
      </p:sp>
      <p:pic>
        <p:nvPicPr>
          <p:cNvPr id="4" name="Picture 3"/>
          <p:cNvPicPr>
            <a:picLocks noChangeAspect="1"/>
          </p:cNvPicPr>
          <p:nvPr/>
        </p:nvPicPr>
        <p:blipFill>
          <a:blip r:embed="rId3"/>
          <a:stretch>
            <a:fillRect/>
          </a:stretch>
        </p:blipFill>
        <p:spPr>
          <a:xfrm>
            <a:off x="716329" y="1295400"/>
            <a:ext cx="8306356" cy="3897312"/>
          </a:xfrm>
          <a:prstGeom prst="rect">
            <a:avLst/>
          </a:prstGeom>
        </p:spPr>
      </p:pic>
    </p:spTree>
    <p:extLst>
      <p:ext uri="{BB962C8B-B14F-4D97-AF65-F5344CB8AC3E}">
        <p14:creationId xmlns:p14="http://schemas.microsoft.com/office/powerpoint/2010/main" val="3855636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r>
              <a:rPr lang="en-US" sz="3600" dirty="0" smtClean="0"/>
              <a:t>Health Care Top </a:t>
            </a:r>
            <a:r>
              <a:rPr lang="en-US" sz="3600" dirty="0"/>
              <a:t>10 Jobs Wages</a:t>
            </a:r>
          </a:p>
        </p:txBody>
      </p:sp>
      <p:sp>
        <p:nvSpPr>
          <p:cNvPr id="8" name="Title 4"/>
          <p:cNvSpPr txBox="1">
            <a:spLocks/>
          </p:cNvSpPr>
          <p:nvPr/>
        </p:nvSpPr>
        <p:spPr>
          <a:xfrm>
            <a:off x="5029200" y="6248400"/>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Health Care</a:t>
            </a:r>
            <a:endParaRPr lang="en-US" sz="18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495058102"/>
              </p:ext>
            </p:extLst>
          </p:nvPr>
        </p:nvGraphicFramePr>
        <p:xfrm>
          <a:off x="685801" y="838200"/>
          <a:ext cx="8458201" cy="4876800"/>
        </p:xfrm>
        <a:graphic>
          <a:graphicData uri="http://schemas.openxmlformats.org/drawingml/2006/table">
            <a:tbl>
              <a:tblPr/>
              <a:tblGrid>
                <a:gridCol w="1052354"/>
                <a:gridCol w="3769672"/>
                <a:gridCol w="816773"/>
                <a:gridCol w="772006"/>
                <a:gridCol w="894303"/>
                <a:gridCol w="1153093"/>
              </a:tblGrid>
              <a:tr h="1057653">
                <a:tc>
                  <a:txBody>
                    <a:bodyPr/>
                    <a:lstStyle/>
                    <a:p>
                      <a:pPr algn="l" fontAlgn="t"/>
                      <a:r>
                        <a:rPr lang="en-US" sz="1400" b="0" i="0" u="none" strike="noStrike" dirty="0">
                          <a:solidFill>
                            <a:schemeClr val="bg1"/>
                          </a:solidFill>
                          <a:effectLst/>
                          <a:latin typeface="Calibri" panose="020F0502020204030204" pitchFamily="34" charset="0"/>
                        </a:rPr>
                        <a:t>ONET*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l" fontAlgn="t"/>
                      <a:r>
                        <a:rPr lang="en-US" sz="1400" b="0" i="0" u="none" strike="noStrike" dirty="0">
                          <a:solidFill>
                            <a:schemeClr val="bg1"/>
                          </a:solidFill>
                          <a:effectLst/>
                          <a:latin typeface="Calibri" panose="020F0502020204030204" pitchFamily="34" charset="0"/>
                        </a:rPr>
                        <a:t>Occupation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Median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10th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90th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2012 Mean Salary according to BLS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r>
              <a:tr h="301524">
                <a:tc>
                  <a:txBody>
                    <a:bodyPr/>
                    <a:lstStyle/>
                    <a:p>
                      <a:pPr algn="l" fontAlgn="t"/>
                      <a:r>
                        <a:rPr lang="en-US" sz="1400" b="0" i="0" u="none" strike="noStrike" dirty="0">
                          <a:solidFill>
                            <a:srgbClr val="000000"/>
                          </a:solidFill>
                          <a:effectLst/>
                          <a:latin typeface="Calibri" panose="020F0502020204030204" pitchFamily="34" charset="0"/>
                        </a:rPr>
                        <a:t>29-1141.00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Calibri" panose="020F0502020204030204" pitchFamily="34" charset="0"/>
                        </a:rPr>
                        <a:t>Registered Nurses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$31.56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$20.64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$42.96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$67,930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dirty="0">
                          <a:solidFill>
                            <a:srgbClr val="000000"/>
                          </a:solidFill>
                          <a:effectLst/>
                          <a:latin typeface="Calibri" panose="020F0502020204030204" pitchFamily="34" charset="0"/>
                        </a:rPr>
                        <a:t>31-1014.00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Nursing Assistants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$20.43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$13.48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$25.37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$25,620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3047">
                <a:tc>
                  <a:txBody>
                    <a:bodyPr/>
                    <a:lstStyle/>
                    <a:p>
                      <a:pPr algn="l" fontAlgn="t"/>
                      <a:r>
                        <a:rPr lang="en-US" sz="1400" b="0" i="0" u="none" strike="noStrike">
                          <a:solidFill>
                            <a:srgbClr val="000000"/>
                          </a:solidFill>
                          <a:effectLst/>
                          <a:latin typeface="Calibri" panose="020F0502020204030204" pitchFamily="34" charset="0"/>
                        </a:rPr>
                        <a:t>29-2061.00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Licensed Practical And Licensed Vocational Nurses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$12.60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$9.20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$17.86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$42,400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a:solidFill>
                            <a:srgbClr val="000000"/>
                          </a:solidFill>
                          <a:effectLst/>
                          <a:latin typeface="Calibri" panose="020F0502020204030204" pitchFamily="34" charset="0"/>
                        </a:rPr>
                        <a:t>31-1011.00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Home Health Aides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$23.38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$18.06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$27.30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$21,830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3047">
                <a:tc>
                  <a:txBody>
                    <a:bodyPr/>
                    <a:lstStyle/>
                    <a:p>
                      <a:pPr algn="l" fontAlgn="t"/>
                      <a:r>
                        <a:rPr lang="en-US" sz="1400" b="0" i="0" u="none" strike="noStrike">
                          <a:solidFill>
                            <a:srgbClr val="000000"/>
                          </a:solidFill>
                          <a:effectLst/>
                          <a:latin typeface="Calibri" panose="020F0502020204030204" pitchFamily="34" charset="0"/>
                        </a:rPr>
                        <a:t>31-9092.00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Medical Assistants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$9.84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$8.11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$13.05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$30,550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502385">
                <a:tc>
                  <a:txBody>
                    <a:bodyPr/>
                    <a:lstStyle/>
                    <a:p>
                      <a:pPr algn="l" fontAlgn="t"/>
                      <a:r>
                        <a:rPr lang="en-US" sz="1400" b="0" i="0" u="none" strike="noStrike">
                          <a:solidFill>
                            <a:srgbClr val="000000"/>
                          </a:solidFill>
                          <a:effectLst/>
                          <a:latin typeface="Calibri" panose="020F0502020204030204" pitchFamily="34" charset="0"/>
                        </a:rPr>
                        <a:t>29-2071.00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Medical Records And Health Information Technicians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$13.49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$10.77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$17.21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$36,770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1524">
                <a:tc>
                  <a:txBody>
                    <a:bodyPr/>
                    <a:lstStyle/>
                    <a:p>
                      <a:pPr algn="l" fontAlgn="t"/>
                      <a:r>
                        <a:rPr lang="en-US" sz="1400" b="0" i="0" u="none" strike="noStrike">
                          <a:solidFill>
                            <a:srgbClr val="000000"/>
                          </a:solidFill>
                          <a:effectLst/>
                          <a:latin typeface="Calibri" panose="020F0502020204030204" pitchFamily="34" charset="0"/>
                        </a:rPr>
                        <a:t>29-1171.00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Nurse Practitioners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$30.40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$21.55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$41.08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$91,450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a:solidFill>
                            <a:srgbClr val="000000"/>
                          </a:solidFill>
                          <a:effectLst/>
                          <a:latin typeface="Calibri" panose="020F0502020204030204" pitchFamily="34" charset="0"/>
                        </a:rPr>
                        <a:t>29-1051.00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Pharmacists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$26.86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$19.48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$33.94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$114,950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1524">
                <a:tc>
                  <a:txBody>
                    <a:bodyPr/>
                    <a:lstStyle/>
                    <a:p>
                      <a:pPr algn="l" fontAlgn="t"/>
                      <a:r>
                        <a:rPr lang="en-US" sz="1400" b="0" i="0" u="none" strike="noStrike">
                          <a:solidFill>
                            <a:srgbClr val="000000"/>
                          </a:solidFill>
                          <a:effectLst/>
                          <a:latin typeface="Calibri" panose="020F0502020204030204" pitchFamily="34" charset="0"/>
                        </a:rPr>
                        <a:t>29-1123.00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Calibri" panose="020F0502020204030204" pitchFamily="34" charset="0"/>
                        </a:rPr>
                        <a:t>Physical Therapists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$24.03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$14.97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$28.96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$81,110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a:solidFill>
                            <a:srgbClr val="000000"/>
                          </a:solidFill>
                          <a:effectLst/>
                          <a:latin typeface="Calibri" panose="020F0502020204030204" pitchFamily="34" charset="0"/>
                        </a:rPr>
                        <a:t>29-2052.00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Pharmacy Technicians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$12.39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$9.33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$19.47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$30,430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17372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76200"/>
            <a:ext cx="6019800" cy="1143000"/>
          </a:xfrm>
        </p:spPr>
        <p:txBody>
          <a:bodyPr>
            <a:noAutofit/>
          </a:bodyPr>
          <a:lstStyle/>
          <a:p>
            <a:r>
              <a:rPr lang="en-US" sz="3200" dirty="0" smtClean="0"/>
              <a:t>Health Care Top </a:t>
            </a:r>
            <a:r>
              <a:rPr lang="en-US" sz="3200" dirty="0"/>
              <a:t>10 Jobs Educational Requirements</a:t>
            </a:r>
          </a:p>
        </p:txBody>
      </p:sp>
      <p:graphicFrame>
        <p:nvGraphicFramePr>
          <p:cNvPr id="5" name="Chart 4"/>
          <p:cNvGraphicFramePr>
            <a:graphicFrameLocks/>
          </p:cNvGraphicFramePr>
          <p:nvPr>
            <p:extLst>
              <p:ext uri="{D42A27DB-BD31-4B8C-83A1-F6EECF244321}">
                <p14:modId xmlns:p14="http://schemas.microsoft.com/office/powerpoint/2010/main" val="1882453671"/>
              </p:ext>
            </p:extLst>
          </p:nvPr>
        </p:nvGraphicFramePr>
        <p:xfrm>
          <a:off x="651510" y="1095374"/>
          <a:ext cx="8416290" cy="469582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4"/>
          <p:cNvSpPr txBox="1">
            <a:spLocks/>
          </p:cNvSpPr>
          <p:nvPr/>
        </p:nvSpPr>
        <p:spPr>
          <a:xfrm>
            <a:off x="5029200" y="6248400"/>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Health Care</a:t>
            </a:r>
            <a:endParaRPr lang="en-US" sz="1800" dirty="0">
              <a:solidFill>
                <a:schemeClr val="accent5">
                  <a:lumMod val="50000"/>
                </a:schemeClr>
              </a:solidFill>
            </a:endParaRPr>
          </a:p>
        </p:txBody>
      </p:sp>
    </p:spTree>
    <p:extLst>
      <p:ext uri="{BB962C8B-B14F-4D97-AF65-F5344CB8AC3E}">
        <p14:creationId xmlns:p14="http://schemas.microsoft.com/office/powerpoint/2010/main" val="1917820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Retail &amp; hospitality</a:t>
            </a:r>
            <a:endParaRPr lang="en-US" dirty="0"/>
          </a:p>
        </p:txBody>
      </p:sp>
      <p:sp>
        <p:nvSpPr>
          <p:cNvPr id="5" name="Text Placeholder 4"/>
          <p:cNvSpPr>
            <a:spLocks noGrp="1"/>
          </p:cNvSpPr>
          <p:nvPr>
            <p:ph type="body" idx="1"/>
          </p:nvPr>
        </p:nvSpPr>
        <p:spPr/>
        <p:txBody>
          <a:bodyPr/>
          <a:lstStyle/>
          <a:p>
            <a:r>
              <a:rPr lang="en-US" dirty="0" smtClean="0"/>
              <a:t>Section two </a:t>
            </a:r>
            <a:endParaRPr lang="en-US" dirty="0"/>
          </a:p>
        </p:txBody>
      </p:sp>
    </p:spTree>
    <p:extLst>
      <p:ext uri="{BB962C8B-B14F-4D97-AF65-F5344CB8AC3E}">
        <p14:creationId xmlns:p14="http://schemas.microsoft.com/office/powerpoint/2010/main" val="1354754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Retail &amp; Hospitality</a:t>
            </a:r>
            <a:endParaRPr lang="en-US" sz="1800" dirty="0">
              <a:solidFill>
                <a:schemeClr val="accent5">
                  <a:lumMod val="50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1535764088"/>
              </p:ext>
            </p:extLst>
          </p:nvPr>
        </p:nvGraphicFramePr>
        <p:xfrm>
          <a:off x="-2209800" y="0"/>
          <a:ext cx="14173200" cy="579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9166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Retail &amp; Hospitality</a:t>
            </a:r>
            <a:endParaRPr lang="en-US" sz="1800" dirty="0">
              <a:solidFill>
                <a:schemeClr val="accent5">
                  <a:lumMod val="50000"/>
                </a:schemeClr>
              </a:solidFill>
            </a:endParaRPr>
          </a:p>
        </p:txBody>
      </p:sp>
      <p:sp>
        <p:nvSpPr>
          <p:cNvPr id="5" name="TextBox 4"/>
          <p:cNvSpPr txBox="1"/>
          <p:nvPr/>
        </p:nvSpPr>
        <p:spPr>
          <a:xfrm>
            <a:off x="822960" y="3124200"/>
            <a:ext cx="8016240" cy="2308324"/>
          </a:xfrm>
          <a:prstGeom prst="rect">
            <a:avLst/>
          </a:prstGeom>
          <a:noFill/>
        </p:spPr>
        <p:txBody>
          <a:bodyPr wrap="square" rtlCol="0">
            <a:spAutoFit/>
          </a:bodyPr>
          <a:lstStyle/>
          <a:p>
            <a:r>
              <a:rPr lang="en-US" dirty="0" smtClean="0"/>
              <a:t>Retail and hospitality job postings dominate the clusters WIN researchers examine for Region 9. With nearly a 1,000 posting increase between Q4 2013 and Q1 2014 and almost 3,000 more in Q1 2014 than in Q1 2013, this is also the fastest growing cluster.</a:t>
            </a:r>
          </a:p>
          <a:p>
            <a:endParaRPr lang="en-US" dirty="0"/>
          </a:p>
          <a:p>
            <a:r>
              <a:rPr lang="en-US" dirty="0" smtClean="0"/>
              <a:t>Similar to several other clusters, posting behavior was relatively flat throughout most of 2011-2013 with a huge surge in Q3 2013. Posting behavior has remained high and we project that postings will continue to increase.</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804178806"/>
              </p:ext>
            </p:extLst>
          </p:nvPr>
        </p:nvGraphicFramePr>
        <p:xfrm>
          <a:off x="533400" y="0"/>
          <a:ext cx="8458200" cy="2971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52214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07" y="228600"/>
            <a:ext cx="8763000" cy="731838"/>
          </a:xfrm>
        </p:spPr>
        <p:txBody>
          <a:bodyPr>
            <a:normAutofit fontScale="90000"/>
          </a:bodyPr>
          <a:lstStyle/>
          <a:p>
            <a:r>
              <a:rPr lang="en-US" sz="3600" dirty="0" smtClean="0"/>
              <a:t>Regional Demand Overview: Retail &amp; Hospitality</a:t>
            </a:r>
            <a:endParaRPr lang="en-US" sz="3600" dirty="0"/>
          </a:p>
        </p:txBody>
      </p:sp>
      <p:sp>
        <p:nvSpPr>
          <p:cNvPr id="6"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Retail &amp; Hospitality</a:t>
            </a:r>
            <a:endParaRPr lang="en-US" sz="1800" dirty="0">
              <a:solidFill>
                <a:schemeClr val="accent5">
                  <a:lumMod val="50000"/>
                </a:schemeClr>
              </a:solidFill>
            </a:endParaRPr>
          </a:p>
        </p:txBody>
      </p:sp>
      <p:pic>
        <p:nvPicPr>
          <p:cNvPr id="7" name="Picture 6"/>
          <p:cNvPicPr>
            <a:picLocks noChangeAspect="1"/>
          </p:cNvPicPr>
          <p:nvPr/>
        </p:nvPicPr>
        <p:blipFill>
          <a:blip r:embed="rId3"/>
          <a:stretch>
            <a:fillRect/>
          </a:stretch>
        </p:blipFill>
        <p:spPr>
          <a:xfrm>
            <a:off x="728170" y="1295400"/>
            <a:ext cx="8282673" cy="3886200"/>
          </a:xfrm>
          <a:prstGeom prst="rect">
            <a:avLst/>
          </a:prstGeom>
        </p:spPr>
      </p:pic>
    </p:spTree>
    <p:extLst>
      <p:ext uri="{BB962C8B-B14F-4D97-AF65-F5344CB8AC3E}">
        <p14:creationId xmlns:p14="http://schemas.microsoft.com/office/powerpoint/2010/main" val="4070502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DB6FFFD-A573-4546-8C92-754B66A650F3}" type="slidenum">
              <a:rPr lang="en-US" smtClean="0"/>
              <a:t>5</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775" y="158238"/>
            <a:ext cx="3950662" cy="329221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8713"/>
            <a:ext cx="4114800" cy="3429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405444"/>
            <a:ext cx="3979237" cy="3316031"/>
          </a:xfrm>
          <a:prstGeom prst="rect">
            <a:avLst/>
          </a:prstGeom>
        </p:spPr>
      </p:pic>
      <p:sp>
        <p:nvSpPr>
          <p:cNvPr id="6" name="Rectangle 5"/>
          <p:cNvSpPr/>
          <p:nvPr/>
        </p:nvSpPr>
        <p:spPr>
          <a:xfrm>
            <a:off x="276232" y="4216462"/>
            <a:ext cx="4752968" cy="461665"/>
          </a:xfrm>
          <a:prstGeom prst="rect">
            <a:avLst/>
          </a:prstGeom>
        </p:spPr>
        <p:txBody>
          <a:bodyPr wrap="none">
            <a:spAutoFit/>
          </a:bodyPr>
          <a:lstStyle/>
          <a:p>
            <a:r>
              <a:rPr lang="en-US" sz="2400" dirty="0">
                <a:solidFill>
                  <a:srgbClr val="000000"/>
                </a:solidFill>
                <a:latin typeface="calibri" panose="020F0502020204030204" pitchFamily="34" charset="0"/>
                <a:hlinkClick r:id="rId5"/>
              </a:rPr>
              <a:t>https://ssgresearch.com/WIN-SPARK</a:t>
            </a:r>
            <a:endParaRPr lang="en-US" sz="2400" dirty="0"/>
          </a:p>
        </p:txBody>
      </p:sp>
    </p:spTree>
    <p:extLst>
      <p:ext uri="{BB962C8B-B14F-4D97-AF65-F5344CB8AC3E}">
        <p14:creationId xmlns:p14="http://schemas.microsoft.com/office/powerpoint/2010/main" val="3740789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533400"/>
          </a:xfrm>
        </p:spPr>
        <p:txBody>
          <a:bodyPr>
            <a:noAutofit/>
          </a:bodyPr>
          <a:lstStyle/>
          <a:p>
            <a:r>
              <a:rPr lang="en-US" sz="3200" dirty="0" smtClean="0"/>
              <a:t>Retail &amp; Hospitality Top </a:t>
            </a:r>
            <a:r>
              <a:rPr lang="en-US" sz="3200" dirty="0"/>
              <a:t>10 Jobs Wages</a:t>
            </a:r>
          </a:p>
        </p:txBody>
      </p:sp>
      <p:sp>
        <p:nvSpPr>
          <p:cNvPr id="8" name="Title 4"/>
          <p:cNvSpPr txBox="1">
            <a:spLocks/>
          </p:cNvSpPr>
          <p:nvPr/>
        </p:nvSpPr>
        <p:spPr>
          <a:xfrm>
            <a:off x="3276600" y="6268293"/>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pPr algn="r"/>
            <a:r>
              <a:rPr lang="en-US" sz="1800" dirty="0" smtClean="0">
                <a:solidFill>
                  <a:schemeClr val="accent5">
                    <a:lumMod val="50000"/>
                  </a:schemeClr>
                </a:solidFill>
              </a:rPr>
              <a:t>Retail &amp; Hospitality</a:t>
            </a:r>
            <a:endParaRPr lang="en-US" sz="1800" dirty="0">
              <a:solidFill>
                <a:schemeClr val="accent5">
                  <a:lumMod val="50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270058"/>
              </p:ext>
            </p:extLst>
          </p:nvPr>
        </p:nvGraphicFramePr>
        <p:xfrm>
          <a:off x="609600" y="609600"/>
          <a:ext cx="8458201" cy="5184268"/>
        </p:xfrm>
        <a:graphic>
          <a:graphicData uri="http://schemas.openxmlformats.org/drawingml/2006/table">
            <a:tbl>
              <a:tblPr/>
              <a:tblGrid>
                <a:gridCol w="1052354"/>
                <a:gridCol w="3769672"/>
                <a:gridCol w="816773"/>
                <a:gridCol w="762000"/>
                <a:gridCol w="904309"/>
                <a:gridCol w="1153093"/>
              </a:tblGrid>
              <a:tr h="1057653">
                <a:tc>
                  <a:txBody>
                    <a:bodyPr/>
                    <a:lstStyle/>
                    <a:p>
                      <a:pPr algn="l" fontAlgn="t"/>
                      <a:r>
                        <a:rPr lang="en-US" sz="1400" b="0" i="0" u="none" strike="noStrike" dirty="0">
                          <a:solidFill>
                            <a:schemeClr val="bg1"/>
                          </a:solidFill>
                          <a:effectLst/>
                          <a:latin typeface="Calibri" panose="020F0502020204030204" pitchFamily="34" charset="0"/>
                        </a:rPr>
                        <a:t>ONET*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l" fontAlgn="t"/>
                      <a:r>
                        <a:rPr lang="en-US" sz="1400" b="0" i="0" u="none" strike="noStrike" dirty="0">
                          <a:solidFill>
                            <a:schemeClr val="bg1"/>
                          </a:solidFill>
                          <a:effectLst/>
                          <a:latin typeface="Calibri" panose="020F0502020204030204" pitchFamily="34" charset="0"/>
                        </a:rPr>
                        <a:t>Occupation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Median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10th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90th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2012 Mean Salary according to BLS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r>
              <a:tr h="301524">
                <a:tc>
                  <a:txBody>
                    <a:bodyPr/>
                    <a:lstStyle/>
                    <a:p>
                      <a:pPr algn="l" fontAlgn="t"/>
                      <a:r>
                        <a:rPr lang="en-US" sz="1400" b="0" i="0" u="none" strike="noStrike" dirty="0">
                          <a:solidFill>
                            <a:srgbClr val="000000"/>
                          </a:solidFill>
                          <a:effectLst/>
                          <a:latin typeface="Calibri" panose="020F0502020204030204" pitchFamily="34" charset="0"/>
                        </a:rPr>
                        <a:t>41-2031.00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Retail Salespersons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$17.20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$12.56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$23.45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$25,310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dirty="0">
                          <a:solidFill>
                            <a:srgbClr val="000000"/>
                          </a:solidFill>
                          <a:effectLst/>
                          <a:latin typeface="Calibri" panose="020F0502020204030204" pitchFamily="34" charset="0"/>
                        </a:rPr>
                        <a:t>41-4012.00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Sales Representatives, Wholesale And Manufacturing, Except Technical And Scientific Products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$19.38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$12.85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$28.60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$64,300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523">
                <a:tc>
                  <a:txBody>
                    <a:bodyPr/>
                    <a:lstStyle/>
                    <a:p>
                      <a:pPr algn="l" fontAlgn="t"/>
                      <a:r>
                        <a:rPr lang="en-US" sz="1400" b="0" i="0" u="none" strike="noStrike" dirty="0">
                          <a:solidFill>
                            <a:srgbClr val="000000"/>
                          </a:solidFill>
                          <a:effectLst/>
                          <a:latin typeface="Calibri" panose="020F0502020204030204" pitchFamily="34" charset="0"/>
                        </a:rPr>
                        <a:t>43-4051.00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Customer Service Representatives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$27.20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$21.72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$27.67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$33,110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a:solidFill>
                            <a:srgbClr val="000000"/>
                          </a:solidFill>
                          <a:effectLst/>
                          <a:latin typeface="Calibri" panose="020F0502020204030204" pitchFamily="34" charset="0"/>
                        </a:rPr>
                        <a:t>41-1011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First-Line Supervisors Of Retail Sales Workers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$7.09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$10.51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$40,910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3047">
                <a:tc>
                  <a:txBody>
                    <a:bodyPr/>
                    <a:lstStyle/>
                    <a:p>
                      <a:pPr algn="l" fontAlgn="t"/>
                      <a:r>
                        <a:rPr lang="en-US" sz="1400" b="0" i="0" u="none" strike="noStrike">
                          <a:solidFill>
                            <a:srgbClr val="000000"/>
                          </a:solidFill>
                          <a:effectLst/>
                          <a:latin typeface="Calibri" panose="020F0502020204030204" pitchFamily="34" charset="0"/>
                        </a:rPr>
                        <a:t>35-3021.00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Combined Food Preparation And Serving Workers, Including Fast Food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$10.77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$8.61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$17.47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$18,720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502385">
                <a:tc>
                  <a:txBody>
                    <a:bodyPr/>
                    <a:lstStyle/>
                    <a:p>
                      <a:pPr algn="l" fontAlgn="t"/>
                      <a:r>
                        <a:rPr lang="en-US" sz="1400" b="0" i="0" u="none" strike="noStrike">
                          <a:solidFill>
                            <a:srgbClr val="000000"/>
                          </a:solidFill>
                          <a:effectLst/>
                          <a:latin typeface="Calibri" panose="020F0502020204030204" pitchFamily="34" charset="0"/>
                        </a:rPr>
                        <a:t>35-1012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First-Line Supervisors Of Food Preparation And Serving Workers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$13.28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$10.78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$15.66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$31,820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1524">
                <a:tc>
                  <a:txBody>
                    <a:bodyPr/>
                    <a:lstStyle/>
                    <a:p>
                      <a:pPr algn="l" fontAlgn="t"/>
                      <a:r>
                        <a:rPr lang="en-US" sz="1400" b="0" i="0" u="none" strike="noStrike">
                          <a:solidFill>
                            <a:srgbClr val="000000"/>
                          </a:solidFill>
                          <a:effectLst/>
                          <a:latin typeface="Calibri" panose="020F0502020204030204" pitchFamily="34" charset="0"/>
                        </a:rPr>
                        <a:t>37-2011.00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Calibri" panose="020F0502020204030204" pitchFamily="34" charset="0"/>
                        </a:rPr>
                        <a:t>Janitors And Cleaners, Except Maids And Housekeeping Cleaners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$11.95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$8.90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$16.93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$24,850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a:solidFill>
                            <a:srgbClr val="000000"/>
                          </a:solidFill>
                          <a:effectLst/>
                          <a:latin typeface="Calibri" panose="020F0502020204030204" pitchFamily="34" charset="0"/>
                        </a:rPr>
                        <a:t>41-2011.00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Cashiers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$23.75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$14.86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$38.15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$20,370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1524">
                <a:tc>
                  <a:txBody>
                    <a:bodyPr/>
                    <a:lstStyle/>
                    <a:p>
                      <a:pPr algn="l" fontAlgn="t"/>
                      <a:r>
                        <a:rPr lang="en-US" sz="1400" b="0" i="0" u="none" strike="noStrike">
                          <a:solidFill>
                            <a:srgbClr val="000000"/>
                          </a:solidFill>
                          <a:effectLst/>
                          <a:latin typeface="Calibri" panose="020F0502020204030204" pitchFamily="34" charset="0"/>
                        </a:rPr>
                        <a:t>11-2022.00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Calibri" panose="020F0502020204030204" pitchFamily="34" charset="0"/>
                        </a:rPr>
                        <a:t>Sales Managers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panose="020F0502020204030204" pitchFamily="34" charset="0"/>
                        </a:rPr>
                        <a:t>$50.07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$31.10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$81.60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panose="020F0502020204030204" pitchFamily="34" charset="0"/>
                        </a:rPr>
                        <a:t>$119,980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01524">
                <a:tc>
                  <a:txBody>
                    <a:bodyPr/>
                    <a:lstStyle/>
                    <a:p>
                      <a:pPr algn="l" fontAlgn="t"/>
                      <a:r>
                        <a:rPr lang="en-US" sz="1400" b="0" i="0" u="none" strike="noStrike">
                          <a:solidFill>
                            <a:srgbClr val="000000"/>
                          </a:solidFill>
                          <a:effectLst/>
                          <a:latin typeface="Calibri" panose="020F0502020204030204" pitchFamily="34" charset="0"/>
                        </a:rPr>
                        <a:t>37-2012.00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panose="020F0502020204030204" pitchFamily="34" charset="0"/>
                        </a:rPr>
                        <a:t>Maids And Housekeeping Cleaners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$26.75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$13.87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$51.35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$21,820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04511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0"/>
            <a:ext cx="6096000" cy="1143000"/>
          </a:xfrm>
        </p:spPr>
        <p:txBody>
          <a:bodyPr>
            <a:noAutofit/>
          </a:bodyPr>
          <a:lstStyle/>
          <a:p>
            <a:r>
              <a:rPr lang="en-US" sz="3200" dirty="0"/>
              <a:t>Retail &amp; Hospitality </a:t>
            </a:r>
            <a:r>
              <a:rPr lang="en-US" sz="3200" dirty="0" smtClean="0"/>
              <a:t>Top </a:t>
            </a:r>
            <a:r>
              <a:rPr lang="en-US" sz="3200" dirty="0"/>
              <a:t>10 Jobs Educational Requirements</a:t>
            </a:r>
          </a:p>
        </p:txBody>
      </p:sp>
      <p:graphicFrame>
        <p:nvGraphicFramePr>
          <p:cNvPr id="5" name="Chart 4"/>
          <p:cNvGraphicFramePr>
            <a:graphicFrameLocks/>
          </p:cNvGraphicFramePr>
          <p:nvPr>
            <p:extLst>
              <p:ext uri="{D42A27DB-BD31-4B8C-83A1-F6EECF244321}">
                <p14:modId xmlns:p14="http://schemas.microsoft.com/office/powerpoint/2010/main" val="1721293019"/>
              </p:ext>
            </p:extLst>
          </p:nvPr>
        </p:nvGraphicFramePr>
        <p:xfrm>
          <a:off x="689610" y="1143000"/>
          <a:ext cx="8454390" cy="4724399"/>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4"/>
          <p:cNvSpPr txBox="1">
            <a:spLocks/>
          </p:cNvSpPr>
          <p:nvPr/>
        </p:nvSpPr>
        <p:spPr>
          <a:xfrm>
            <a:off x="3276600" y="6268293"/>
            <a:ext cx="5562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pPr algn="r"/>
            <a:r>
              <a:rPr lang="en-US" sz="1800" dirty="0" smtClean="0">
                <a:solidFill>
                  <a:schemeClr val="accent5">
                    <a:lumMod val="50000"/>
                  </a:schemeClr>
                </a:solidFill>
              </a:rPr>
              <a:t>Retail &amp; Hospitality</a:t>
            </a:r>
            <a:endParaRPr lang="en-US" sz="1800" dirty="0">
              <a:solidFill>
                <a:schemeClr val="accent5">
                  <a:lumMod val="50000"/>
                </a:schemeClr>
              </a:solidFill>
            </a:endParaRPr>
          </a:p>
        </p:txBody>
      </p:sp>
    </p:spTree>
    <p:extLst>
      <p:ext uri="{BB962C8B-B14F-4D97-AF65-F5344CB8AC3E}">
        <p14:creationId xmlns:p14="http://schemas.microsoft.com/office/powerpoint/2010/main" val="33573949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AGRICULTURE</a:t>
            </a:r>
            <a:endParaRPr lang="en-US" dirty="0"/>
          </a:p>
        </p:txBody>
      </p:sp>
      <p:sp>
        <p:nvSpPr>
          <p:cNvPr id="5" name="Text Placeholder 4"/>
          <p:cNvSpPr>
            <a:spLocks noGrp="1"/>
          </p:cNvSpPr>
          <p:nvPr>
            <p:ph type="body" idx="1"/>
          </p:nvPr>
        </p:nvSpPr>
        <p:spPr/>
        <p:txBody>
          <a:bodyPr/>
          <a:lstStyle/>
          <a:p>
            <a:r>
              <a:rPr lang="en-US" dirty="0" smtClean="0"/>
              <a:t>Section two </a:t>
            </a:r>
            <a:endParaRPr lang="en-US" dirty="0"/>
          </a:p>
        </p:txBody>
      </p:sp>
    </p:spTree>
    <p:extLst>
      <p:ext uri="{BB962C8B-B14F-4D97-AF65-F5344CB8AC3E}">
        <p14:creationId xmlns:p14="http://schemas.microsoft.com/office/powerpoint/2010/main" val="3120736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6"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pPr algn="r"/>
            <a:r>
              <a:rPr lang="en-US" sz="1800" dirty="0" smtClean="0">
                <a:solidFill>
                  <a:schemeClr val="accent5">
                    <a:lumMod val="50000"/>
                  </a:schemeClr>
                </a:solidFill>
              </a:rPr>
              <a:t>Agriculture</a:t>
            </a:r>
            <a:endParaRPr lang="en-US" sz="1800" dirty="0">
              <a:solidFill>
                <a:schemeClr val="accent5">
                  <a:lumMod val="50000"/>
                </a:schemeClr>
              </a:solidFill>
            </a:endParaRPr>
          </a:p>
        </p:txBody>
      </p:sp>
      <p:graphicFrame>
        <p:nvGraphicFramePr>
          <p:cNvPr id="7" name="Chart 6"/>
          <p:cNvGraphicFramePr>
            <a:graphicFrameLocks/>
          </p:cNvGraphicFramePr>
          <p:nvPr>
            <p:extLst>
              <p:ext uri="{D42A27DB-BD31-4B8C-83A1-F6EECF244321}">
                <p14:modId xmlns:p14="http://schemas.microsoft.com/office/powerpoint/2010/main" val="932284530"/>
              </p:ext>
            </p:extLst>
          </p:nvPr>
        </p:nvGraphicFramePr>
        <p:xfrm>
          <a:off x="-1143000" y="0"/>
          <a:ext cx="13411200" cy="59411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65024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pPr algn="r"/>
            <a:r>
              <a:rPr lang="en-US" sz="1800" dirty="0" smtClean="0">
                <a:solidFill>
                  <a:schemeClr val="accent5">
                    <a:lumMod val="50000"/>
                  </a:schemeClr>
                </a:solidFill>
              </a:rPr>
              <a:t>Agriculture</a:t>
            </a:r>
            <a:endParaRPr lang="en-US" sz="1800" dirty="0">
              <a:solidFill>
                <a:schemeClr val="accent5">
                  <a:lumMod val="50000"/>
                </a:schemeClr>
              </a:solidFill>
            </a:endParaRPr>
          </a:p>
        </p:txBody>
      </p:sp>
      <p:sp>
        <p:nvSpPr>
          <p:cNvPr id="6" name="TextBox 5"/>
          <p:cNvSpPr txBox="1"/>
          <p:nvPr/>
        </p:nvSpPr>
        <p:spPr>
          <a:xfrm>
            <a:off x="822960" y="2971800"/>
            <a:ext cx="8016240" cy="2308324"/>
          </a:xfrm>
          <a:prstGeom prst="rect">
            <a:avLst/>
          </a:prstGeom>
          <a:noFill/>
        </p:spPr>
        <p:txBody>
          <a:bodyPr wrap="square" rtlCol="0">
            <a:spAutoFit/>
          </a:bodyPr>
          <a:lstStyle/>
          <a:p>
            <a:r>
              <a:rPr lang="en-US" dirty="0" smtClean="0"/>
              <a:t>Agriculture is a new cluster that WIN’s researchers have added to the Region 9 analysis. Posting behavior among employers does not seem to become a popular mechanism for finding workers yet (employment changes in agriculture are seasonal and exhibit much higher growth than the posting above indicate).</a:t>
            </a:r>
          </a:p>
          <a:p>
            <a:endParaRPr lang="en-US" dirty="0"/>
          </a:p>
          <a:p>
            <a:r>
              <a:rPr lang="en-US" dirty="0" smtClean="0"/>
              <a:t>Despite the low level of postings, we do see growth in posting behavior with nearly 200 more postings in Q1 2014 than in Q4 2013 and more than double the postings in Q1 2014 than in Q1 2013.</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27080897"/>
              </p:ext>
            </p:extLst>
          </p:nvPr>
        </p:nvGraphicFramePr>
        <p:xfrm>
          <a:off x="609600" y="0"/>
          <a:ext cx="8458200" cy="289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7879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07" y="228600"/>
            <a:ext cx="8763000" cy="731838"/>
          </a:xfrm>
        </p:spPr>
        <p:txBody>
          <a:bodyPr>
            <a:normAutofit/>
          </a:bodyPr>
          <a:lstStyle/>
          <a:p>
            <a:r>
              <a:rPr lang="en-US" sz="3600" dirty="0" smtClean="0"/>
              <a:t>Regional Demand Overview: Agriculture</a:t>
            </a:r>
            <a:endParaRPr lang="en-US" sz="3600" dirty="0"/>
          </a:p>
        </p:txBody>
      </p:sp>
      <p:sp>
        <p:nvSpPr>
          <p:cNvPr id="5"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pPr algn="r"/>
            <a:r>
              <a:rPr lang="en-US" sz="1800" dirty="0" smtClean="0">
                <a:solidFill>
                  <a:schemeClr val="accent5">
                    <a:lumMod val="50000"/>
                  </a:schemeClr>
                </a:solidFill>
              </a:rPr>
              <a:t>Agriculture</a:t>
            </a:r>
            <a:endParaRPr lang="en-US" sz="1800" dirty="0">
              <a:solidFill>
                <a:schemeClr val="accent5">
                  <a:lumMod val="50000"/>
                </a:schemeClr>
              </a:solidFill>
            </a:endParaRPr>
          </a:p>
        </p:txBody>
      </p:sp>
      <p:pic>
        <p:nvPicPr>
          <p:cNvPr id="4" name="Picture 3"/>
          <p:cNvPicPr>
            <a:picLocks noChangeAspect="1"/>
          </p:cNvPicPr>
          <p:nvPr/>
        </p:nvPicPr>
        <p:blipFill>
          <a:blip r:embed="rId3"/>
          <a:stretch>
            <a:fillRect/>
          </a:stretch>
        </p:blipFill>
        <p:spPr>
          <a:xfrm>
            <a:off x="696028" y="1219200"/>
            <a:ext cx="8346957" cy="3916362"/>
          </a:xfrm>
          <a:prstGeom prst="rect">
            <a:avLst/>
          </a:prstGeom>
        </p:spPr>
      </p:pic>
    </p:spTree>
    <p:extLst>
      <p:ext uri="{BB962C8B-B14F-4D97-AF65-F5344CB8AC3E}">
        <p14:creationId xmlns:p14="http://schemas.microsoft.com/office/powerpoint/2010/main" val="416955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9067800" cy="457200"/>
          </a:xfrm>
        </p:spPr>
        <p:txBody>
          <a:bodyPr>
            <a:noAutofit/>
          </a:bodyPr>
          <a:lstStyle/>
          <a:p>
            <a:r>
              <a:rPr lang="en-US" sz="2800" dirty="0" smtClean="0"/>
              <a:t>Agriculture Top 10 </a:t>
            </a:r>
            <a:r>
              <a:rPr lang="en-US" sz="2800" dirty="0"/>
              <a:t>J</a:t>
            </a:r>
            <a:r>
              <a:rPr lang="en-US" sz="2800" dirty="0" smtClean="0"/>
              <a:t>obs </a:t>
            </a:r>
            <a:r>
              <a:rPr lang="en-US" sz="2800" dirty="0"/>
              <a:t>W</a:t>
            </a:r>
            <a:r>
              <a:rPr lang="en-US" sz="2800" dirty="0" smtClean="0"/>
              <a:t>ages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405882983"/>
              </p:ext>
            </p:extLst>
          </p:nvPr>
        </p:nvGraphicFramePr>
        <p:xfrm>
          <a:off x="609600" y="685802"/>
          <a:ext cx="8534401" cy="5158178"/>
        </p:xfrm>
        <a:graphic>
          <a:graphicData uri="http://schemas.openxmlformats.org/drawingml/2006/table">
            <a:tbl>
              <a:tblPr/>
              <a:tblGrid>
                <a:gridCol w="1061834"/>
                <a:gridCol w="3803633"/>
                <a:gridCol w="902360"/>
                <a:gridCol w="700733"/>
                <a:gridCol w="902360"/>
                <a:gridCol w="1163481"/>
              </a:tblGrid>
              <a:tr h="945239">
                <a:tc>
                  <a:txBody>
                    <a:bodyPr/>
                    <a:lstStyle/>
                    <a:p>
                      <a:pPr algn="l" fontAlgn="t"/>
                      <a:r>
                        <a:rPr lang="en-US" sz="1400" b="0" i="0" u="none" strike="noStrike" dirty="0">
                          <a:solidFill>
                            <a:schemeClr val="bg1"/>
                          </a:solidFill>
                          <a:effectLst/>
                          <a:latin typeface="Calibri" panose="020F0502020204030204" pitchFamily="34" charset="0"/>
                        </a:rPr>
                        <a:t>ONET*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l" fontAlgn="t"/>
                      <a:r>
                        <a:rPr lang="en-US" sz="1400" b="0" i="0" u="none" strike="noStrike" dirty="0">
                          <a:solidFill>
                            <a:schemeClr val="bg1"/>
                          </a:solidFill>
                          <a:effectLst/>
                          <a:latin typeface="Calibri" panose="020F0502020204030204" pitchFamily="34" charset="0"/>
                        </a:rPr>
                        <a:t>Occupation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Median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10th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90th Percentile Hourly Earnings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c>
                  <a:txBody>
                    <a:bodyPr/>
                    <a:lstStyle/>
                    <a:p>
                      <a:pPr algn="ctr" fontAlgn="t"/>
                      <a:r>
                        <a:rPr lang="en-US" sz="1400" b="0" i="0" u="none" strike="noStrike" dirty="0">
                          <a:solidFill>
                            <a:schemeClr val="bg1"/>
                          </a:solidFill>
                          <a:effectLst/>
                          <a:latin typeface="Calibri" panose="020F0502020204030204" pitchFamily="34" charset="0"/>
                        </a:rPr>
                        <a:t>2012 Mean Salary according to BLS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968"/>
                    </a:solidFill>
                  </a:tcPr>
                </a:tc>
              </a:tr>
              <a:tr h="425359">
                <a:tc>
                  <a:txBody>
                    <a:bodyPr/>
                    <a:lstStyle/>
                    <a:p>
                      <a:pPr algn="l" fontAlgn="t"/>
                      <a:r>
                        <a:rPr lang="en-US" sz="1400" b="0" i="0" u="none" strike="noStrike" dirty="0">
                          <a:solidFill>
                            <a:srgbClr val="000000"/>
                          </a:solidFill>
                          <a:effectLst/>
                          <a:latin typeface="+mn-lt"/>
                        </a:rPr>
                        <a:t>41-4011.00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mn-lt"/>
                        </a:rPr>
                        <a:t>Sales Representatives, Wholesale And Manufacturing, Technical And Scientific Products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$12.28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$9.57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$17.15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$85,690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23325">
                <a:tc>
                  <a:txBody>
                    <a:bodyPr/>
                    <a:lstStyle/>
                    <a:p>
                      <a:pPr algn="l" fontAlgn="t"/>
                      <a:r>
                        <a:rPr lang="en-US" sz="1400" b="0" i="0" u="none" strike="noStrike">
                          <a:solidFill>
                            <a:srgbClr val="000000"/>
                          </a:solidFill>
                          <a:effectLst/>
                          <a:latin typeface="+mn-lt"/>
                        </a:rPr>
                        <a:t>39-9032.00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Recreation Workers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$15.66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$10.87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$28.01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$25,430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6647">
                <a:tc>
                  <a:txBody>
                    <a:bodyPr/>
                    <a:lstStyle/>
                    <a:p>
                      <a:pPr algn="l" fontAlgn="t"/>
                      <a:r>
                        <a:rPr lang="en-US" sz="1400" b="0" i="0" u="none" strike="noStrike" dirty="0">
                          <a:solidFill>
                            <a:srgbClr val="000000"/>
                          </a:solidFill>
                          <a:effectLst/>
                          <a:latin typeface="+mn-lt"/>
                        </a:rPr>
                        <a:t>37-3011.00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mn-lt"/>
                        </a:rPr>
                        <a:t>Landscaping And </a:t>
                      </a:r>
                      <a:r>
                        <a:rPr lang="en-US" sz="1400" b="0" i="0" u="none" strike="noStrike" dirty="0" err="1">
                          <a:solidFill>
                            <a:srgbClr val="000000"/>
                          </a:solidFill>
                          <a:effectLst/>
                          <a:latin typeface="+mn-lt"/>
                        </a:rPr>
                        <a:t>Groundskeeping</a:t>
                      </a:r>
                      <a:r>
                        <a:rPr lang="en-US" sz="1400" b="0" i="0" u="none" strike="noStrike" dirty="0">
                          <a:solidFill>
                            <a:srgbClr val="000000"/>
                          </a:solidFill>
                          <a:effectLst/>
                          <a:latin typeface="+mn-lt"/>
                        </a:rPr>
                        <a:t> Workers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$9.40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$8.29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$14.77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$25,870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23325">
                <a:tc>
                  <a:txBody>
                    <a:bodyPr/>
                    <a:lstStyle/>
                    <a:p>
                      <a:pPr algn="l" fontAlgn="t"/>
                      <a:r>
                        <a:rPr lang="en-US" sz="1400" b="0" i="0" u="none" strike="noStrike">
                          <a:solidFill>
                            <a:srgbClr val="000000"/>
                          </a:solidFill>
                          <a:effectLst/>
                          <a:latin typeface="+mn-lt"/>
                        </a:rPr>
                        <a:t>17-2081.00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Environmental Engineers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$38.03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$25.86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$55.90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$85,140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6647">
                <a:tc>
                  <a:txBody>
                    <a:bodyPr/>
                    <a:lstStyle/>
                    <a:p>
                      <a:pPr algn="l" fontAlgn="t"/>
                      <a:r>
                        <a:rPr lang="en-US" sz="1400" b="0" i="0" u="none" strike="noStrike">
                          <a:solidFill>
                            <a:srgbClr val="000000"/>
                          </a:solidFill>
                          <a:effectLst/>
                          <a:latin typeface="+mn-lt"/>
                        </a:rPr>
                        <a:t>39-2021.00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mn-lt"/>
                        </a:rPr>
                        <a:t>Nonfarm Animal Caretakers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mn-lt"/>
                        </a:rPr>
                        <a:t>$19.63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$16.03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$26.16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$22,370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25359">
                <a:tc>
                  <a:txBody>
                    <a:bodyPr/>
                    <a:lstStyle/>
                    <a:p>
                      <a:pPr algn="l" fontAlgn="t"/>
                      <a:r>
                        <a:rPr lang="en-US" sz="1400" b="0" i="0" u="none" strike="noStrike">
                          <a:solidFill>
                            <a:srgbClr val="000000"/>
                          </a:solidFill>
                          <a:effectLst/>
                          <a:latin typeface="+mn-lt"/>
                        </a:rPr>
                        <a:t>37-1012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First-Line Supervisors Of Landscaping, Lawn Service, And </a:t>
                      </a:r>
                      <a:r>
                        <a:rPr lang="en-US" sz="1400" b="0" i="0" u="none" strike="noStrike" dirty="0" err="1">
                          <a:solidFill>
                            <a:srgbClr val="000000"/>
                          </a:solidFill>
                          <a:effectLst/>
                          <a:latin typeface="+mn-lt"/>
                        </a:rPr>
                        <a:t>Groundskeeping</a:t>
                      </a:r>
                      <a:r>
                        <a:rPr lang="en-US" sz="1400" b="0" i="0" u="none" strike="noStrike" dirty="0">
                          <a:solidFill>
                            <a:srgbClr val="000000"/>
                          </a:solidFill>
                          <a:effectLst/>
                          <a:latin typeface="+mn-lt"/>
                        </a:rPr>
                        <a:t> Workers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$20.09</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$12.46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$29.06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$45,100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325">
                <a:tc>
                  <a:txBody>
                    <a:bodyPr/>
                    <a:lstStyle/>
                    <a:p>
                      <a:pPr algn="l" fontAlgn="t"/>
                      <a:r>
                        <a:rPr lang="en-US" sz="1400" b="0" i="0" u="none" strike="noStrike">
                          <a:solidFill>
                            <a:srgbClr val="000000"/>
                          </a:solidFill>
                          <a:effectLst/>
                          <a:latin typeface="+mn-lt"/>
                        </a:rPr>
                        <a:t>19-2041.00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mn-lt"/>
                        </a:rPr>
                        <a:t>Environmental Scientists And Specialists, Including Health</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mn-lt"/>
                        </a:rPr>
                        <a:t>$29.73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mn-lt"/>
                        </a:rPr>
                        <a:t>$18.08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mn-lt"/>
                        </a:rPr>
                        <a:t>$48.07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$68,970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23325">
                <a:tc>
                  <a:txBody>
                    <a:bodyPr/>
                    <a:lstStyle/>
                    <a:p>
                      <a:pPr algn="l" fontAlgn="t"/>
                      <a:r>
                        <a:rPr lang="en-US" sz="1400" b="0" i="0" u="none" strike="noStrike">
                          <a:solidFill>
                            <a:srgbClr val="000000"/>
                          </a:solidFill>
                          <a:effectLst/>
                          <a:latin typeface="+mn-lt"/>
                        </a:rPr>
                        <a:t>29-9011.00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Occupational Health And Safety Specialists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$20.94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$12.37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$30.67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$67,960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325">
                <a:tc>
                  <a:txBody>
                    <a:bodyPr/>
                    <a:lstStyle/>
                    <a:p>
                      <a:pPr algn="l" fontAlgn="t"/>
                      <a:r>
                        <a:rPr lang="en-US" sz="1400" b="0" i="0" u="none" strike="noStrike">
                          <a:solidFill>
                            <a:srgbClr val="000000"/>
                          </a:solidFill>
                          <a:effectLst/>
                          <a:latin typeface="+mn-lt"/>
                        </a:rPr>
                        <a:t>51-3021.00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dirty="0">
                          <a:solidFill>
                            <a:srgbClr val="000000"/>
                          </a:solidFill>
                          <a:effectLst/>
                          <a:latin typeface="+mn-lt"/>
                        </a:rPr>
                        <a:t>Butchers And Meat Cutters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mn-lt"/>
                        </a:rPr>
                        <a:t>$18.72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mn-lt"/>
                        </a:rPr>
                        <a:t>$11.20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mn-lt"/>
                        </a:rPr>
                        <a:t>$27.75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mn-lt"/>
                        </a:rPr>
                        <a:t>$30,000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23325">
                <a:tc>
                  <a:txBody>
                    <a:bodyPr/>
                    <a:lstStyle/>
                    <a:p>
                      <a:pPr algn="l" fontAlgn="t"/>
                      <a:r>
                        <a:rPr lang="en-US" sz="1400" b="0" i="0" u="none" strike="noStrike">
                          <a:solidFill>
                            <a:srgbClr val="000000"/>
                          </a:solidFill>
                          <a:effectLst/>
                          <a:latin typeface="+mn-lt"/>
                        </a:rPr>
                        <a:t>25-9021.00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mn-lt"/>
                        </a:rPr>
                        <a:t>Farm And Home Management Advisors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$16.02</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$11.14</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$25.45</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$48,730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pPr algn="r"/>
            <a:r>
              <a:rPr lang="en-US" sz="1800" dirty="0" smtClean="0">
                <a:solidFill>
                  <a:schemeClr val="accent5">
                    <a:lumMod val="50000"/>
                  </a:schemeClr>
                </a:solidFill>
              </a:rPr>
              <a:t>Agriculture</a:t>
            </a:r>
            <a:endParaRPr lang="en-US" sz="1800" dirty="0">
              <a:solidFill>
                <a:schemeClr val="accent5">
                  <a:lumMod val="50000"/>
                </a:schemeClr>
              </a:solidFill>
            </a:endParaRPr>
          </a:p>
        </p:txBody>
      </p:sp>
    </p:spTree>
    <p:extLst>
      <p:ext uri="{BB962C8B-B14F-4D97-AF65-F5344CB8AC3E}">
        <p14:creationId xmlns:p14="http://schemas.microsoft.com/office/powerpoint/2010/main" val="11475461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pPr algn="r"/>
            <a:r>
              <a:rPr lang="en-US" sz="1800" dirty="0" smtClean="0">
                <a:solidFill>
                  <a:schemeClr val="accent5">
                    <a:lumMod val="50000"/>
                  </a:schemeClr>
                </a:solidFill>
              </a:rPr>
              <a:t>Agriculture</a:t>
            </a:r>
            <a:endParaRPr lang="en-US" sz="1800" dirty="0">
              <a:solidFill>
                <a:schemeClr val="accent5">
                  <a:lumMod val="50000"/>
                </a:schemeClr>
              </a:solidFill>
            </a:endParaRPr>
          </a:p>
        </p:txBody>
      </p:sp>
      <p:sp>
        <p:nvSpPr>
          <p:cNvPr id="6" name="Title 1"/>
          <p:cNvSpPr txBox="1">
            <a:spLocks/>
          </p:cNvSpPr>
          <p:nvPr/>
        </p:nvSpPr>
        <p:spPr>
          <a:xfrm>
            <a:off x="381000" y="33130"/>
            <a:ext cx="90678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accent5">
                    <a:lumMod val="50000"/>
                  </a:schemeClr>
                </a:solidFill>
                <a:latin typeface="+mj-lt"/>
                <a:ea typeface="+mj-ea"/>
                <a:cs typeface="+mj-cs"/>
              </a:defRPr>
            </a:lvl1pPr>
          </a:lstStyle>
          <a:p>
            <a:r>
              <a:rPr lang="en-US" sz="2800" dirty="0" smtClean="0"/>
              <a:t>Agriculture Top 10 Jobs Educational Requirements</a:t>
            </a:r>
            <a:endParaRPr lang="en-US" sz="2800" dirty="0"/>
          </a:p>
        </p:txBody>
      </p:sp>
      <p:graphicFrame>
        <p:nvGraphicFramePr>
          <p:cNvPr id="8" name="Chart 7"/>
          <p:cNvGraphicFramePr>
            <a:graphicFrameLocks/>
          </p:cNvGraphicFramePr>
          <p:nvPr>
            <p:extLst>
              <p:ext uri="{D42A27DB-BD31-4B8C-83A1-F6EECF244321}">
                <p14:modId xmlns:p14="http://schemas.microsoft.com/office/powerpoint/2010/main" val="3043826552"/>
              </p:ext>
            </p:extLst>
          </p:nvPr>
        </p:nvGraphicFramePr>
        <p:xfrm>
          <a:off x="609600" y="490330"/>
          <a:ext cx="8534400" cy="5300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44675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Summary</a:t>
            </a:r>
            <a:endParaRPr lang="en-US" sz="1800" dirty="0">
              <a:solidFill>
                <a:schemeClr val="accent5">
                  <a:lumMod val="50000"/>
                </a:schemeClr>
              </a:solidFill>
            </a:endParaRPr>
          </a:p>
        </p:txBody>
      </p:sp>
      <p:sp>
        <p:nvSpPr>
          <p:cNvPr id="2" name="Title 1"/>
          <p:cNvSpPr>
            <a:spLocks noGrp="1"/>
          </p:cNvSpPr>
          <p:nvPr>
            <p:ph type="title"/>
          </p:nvPr>
        </p:nvSpPr>
        <p:spPr>
          <a:xfrm>
            <a:off x="685800" y="76200"/>
            <a:ext cx="8229600" cy="609600"/>
          </a:xfrm>
        </p:spPr>
        <p:txBody>
          <a:bodyPr>
            <a:noAutofit/>
          </a:bodyPr>
          <a:lstStyle/>
          <a:p>
            <a:r>
              <a:rPr lang="en-US" sz="3200" dirty="0" smtClean="0"/>
              <a:t>Labor Market and Job Demand Summary</a:t>
            </a:r>
            <a:endParaRPr lang="en-US" sz="3200" dirty="0"/>
          </a:p>
        </p:txBody>
      </p:sp>
      <p:sp>
        <p:nvSpPr>
          <p:cNvPr id="4" name="Content Placeholder 3"/>
          <p:cNvSpPr>
            <a:spLocks noGrp="1"/>
          </p:cNvSpPr>
          <p:nvPr>
            <p:ph sz="half" idx="1"/>
          </p:nvPr>
        </p:nvSpPr>
        <p:spPr>
          <a:xfrm>
            <a:off x="609600" y="805539"/>
            <a:ext cx="8534400" cy="5135563"/>
          </a:xfrm>
        </p:spPr>
        <p:txBody>
          <a:bodyPr>
            <a:normAutofit/>
          </a:bodyPr>
          <a:lstStyle/>
          <a:p>
            <a:r>
              <a:rPr lang="en-US" sz="2000" dirty="0"/>
              <a:t>Employment in Region 9 has been slowly increasing since the trough in late 2010-early 2011. During Q1 2014, employment fell slightly but has grown compared to Q1 in 2013 (0.7% growth) and since Q1 2012 (2.0% growth). </a:t>
            </a:r>
            <a:endParaRPr lang="en-US" sz="2000" dirty="0" smtClean="0"/>
          </a:p>
          <a:p>
            <a:r>
              <a:rPr lang="en-US" sz="2000" dirty="0" smtClean="0"/>
              <a:t>Q1 </a:t>
            </a:r>
            <a:r>
              <a:rPr lang="en-US" sz="2000" dirty="0"/>
              <a:t>employment tends to be lower than other quarters during the year and 2014 seems to starting off on the same trend.</a:t>
            </a:r>
          </a:p>
          <a:p>
            <a:r>
              <a:rPr lang="en-US" sz="2000" dirty="0"/>
              <a:t>While employment has grown, the labor force has been stagnant. In Q1 2014, the labor force grew slightly, but overall trend is still relatively flat. The Q1 2014 labor force is 0.3% larger than it was in Q1 of 2013 and 0.4% larger than in Q1 of 2012. Slightly better than usual, but not enough for an upward trend.</a:t>
            </a:r>
          </a:p>
          <a:p>
            <a:r>
              <a:rPr lang="en-US" sz="2000" dirty="0" smtClean="0"/>
              <a:t>Officially, the unemployment rate is declining. This decline</a:t>
            </a:r>
            <a:r>
              <a:rPr lang="en-US" sz="2000" dirty="0"/>
              <a:t> however,</a:t>
            </a:r>
            <a:r>
              <a:rPr lang="en-US" sz="2000" dirty="0" smtClean="0"/>
              <a:t> is partially due to the fact that our labor force is no longer as large as it once was, not necessarily because the region added significantly more jobs. </a:t>
            </a:r>
          </a:p>
          <a:p>
            <a:pPr marL="0" indent="0">
              <a:buNone/>
            </a:pPr>
            <a:endParaRPr lang="en-US" sz="1600" dirty="0" smtClean="0"/>
          </a:p>
        </p:txBody>
      </p:sp>
    </p:spTree>
    <p:extLst>
      <p:ext uri="{BB962C8B-B14F-4D97-AF65-F5344CB8AC3E}">
        <p14:creationId xmlns:p14="http://schemas.microsoft.com/office/powerpoint/2010/main" val="29237384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1" y="5941102"/>
            <a:ext cx="1905000" cy="921306"/>
          </a:xfrm>
          <a:prstGeom prst="rect">
            <a:avLst/>
          </a:prstGeom>
        </p:spPr>
      </p:pic>
      <p:sp>
        <p:nvSpPr>
          <p:cNvPr id="8" name="Title 4"/>
          <p:cNvSpPr txBox="1">
            <a:spLocks/>
          </p:cNvSpPr>
          <p:nvPr/>
        </p:nvSpPr>
        <p:spPr>
          <a:xfrm>
            <a:off x="6324600" y="6268293"/>
            <a:ext cx="25146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1800" dirty="0" smtClean="0">
                <a:solidFill>
                  <a:schemeClr val="accent5">
                    <a:lumMod val="50000"/>
                  </a:schemeClr>
                </a:solidFill>
              </a:rPr>
              <a:t>Summary</a:t>
            </a:r>
            <a:endParaRPr lang="en-US" sz="1800" dirty="0">
              <a:solidFill>
                <a:schemeClr val="accent5">
                  <a:lumMod val="50000"/>
                </a:schemeClr>
              </a:solidFill>
            </a:endParaRPr>
          </a:p>
        </p:txBody>
      </p:sp>
      <p:sp>
        <p:nvSpPr>
          <p:cNvPr id="2" name="Title 1"/>
          <p:cNvSpPr>
            <a:spLocks noGrp="1"/>
          </p:cNvSpPr>
          <p:nvPr>
            <p:ph type="title"/>
          </p:nvPr>
        </p:nvSpPr>
        <p:spPr>
          <a:xfrm>
            <a:off x="685800" y="76200"/>
            <a:ext cx="8229600" cy="609600"/>
          </a:xfrm>
        </p:spPr>
        <p:txBody>
          <a:bodyPr>
            <a:noAutofit/>
          </a:bodyPr>
          <a:lstStyle/>
          <a:p>
            <a:r>
              <a:rPr lang="en-US" sz="3200" dirty="0" smtClean="0"/>
              <a:t>Labor Market and Job Demand Summary</a:t>
            </a:r>
            <a:endParaRPr lang="en-US" sz="3200" dirty="0"/>
          </a:p>
        </p:txBody>
      </p:sp>
      <p:sp>
        <p:nvSpPr>
          <p:cNvPr id="5" name="Content Placeholder 4"/>
          <p:cNvSpPr>
            <a:spLocks noGrp="1"/>
          </p:cNvSpPr>
          <p:nvPr>
            <p:ph sz="half" idx="2"/>
          </p:nvPr>
        </p:nvSpPr>
        <p:spPr>
          <a:xfrm>
            <a:off x="609600" y="808880"/>
            <a:ext cx="8229600" cy="5440363"/>
          </a:xfrm>
        </p:spPr>
        <p:txBody>
          <a:bodyPr>
            <a:normAutofit/>
          </a:bodyPr>
          <a:lstStyle/>
          <a:p>
            <a:r>
              <a:rPr lang="en-US" sz="1800" dirty="0"/>
              <a:t>Employer online job postings in Region 9 increased by nearly 3,000 between Q4 2013 and Q1 2014. Historically, Q1 postings tend to be about 1,000 to 2,000 higher than Q4.</a:t>
            </a:r>
            <a:endParaRPr lang="en-US" sz="1800" dirty="0" smtClean="0"/>
          </a:p>
          <a:p>
            <a:r>
              <a:rPr lang="en-US" sz="1800" dirty="0" smtClean="0"/>
              <a:t>Retail </a:t>
            </a:r>
            <a:r>
              <a:rPr lang="en-US" sz="1800" dirty="0"/>
              <a:t>and hospitality cluster jobs dominate this region’s job </a:t>
            </a:r>
            <a:r>
              <a:rPr lang="en-US" sz="1800" dirty="0" smtClean="0"/>
              <a:t>postings together making up 37% of all postings in the 6-county area.</a:t>
            </a:r>
            <a:endParaRPr lang="en-US" sz="1800" dirty="0"/>
          </a:p>
          <a:p>
            <a:r>
              <a:rPr lang="en-US" sz="1800" dirty="0" smtClean="0"/>
              <a:t>Postings in all clusters increased between Q4 2013 and Q1 2014. Postings are also higher in all clusters since Q1 2013 one year ago.</a:t>
            </a:r>
            <a:endParaRPr lang="en-US" sz="1800" dirty="0"/>
          </a:p>
          <a:p>
            <a:r>
              <a:rPr lang="en-US" sz="1800" dirty="0" smtClean="0"/>
              <a:t>The agriculture and engineers &amp; designers cluster have had steady increases in postings since 2011.</a:t>
            </a:r>
          </a:p>
          <a:p>
            <a:r>
              <a:rPr lang="en-US" sz="1800" dirty="0" smtClean="0"/>
              <a:t>The IT, health care, skilled trades, and retail &amp; hospitality clusters have had relatively flat trends in postings from 2011-2013. Mid-2013 these clusters saw a marked increase in postings, a trend that continues through Q1 2014.</a:t>
            </a:r>
          </a:p>
          <a:p>
            <a:r>
              <a:rPr lang="en-US" sz="1800" dirty="0" smtClean="0"/>
              <a:t>WIN expects that postings in Q2 2014 will increase in all clusters. The data show that Q1 postings, while high, tend to be slightly lower than Q2 postings. Look for an increase in postings in Q2 2014.</a:t>
            </a:r>
            <a:endParaRPr lang="en-US" sz="1400" dirty="0" smtClean="0"/>
          </a:p>
        </p:txBody>
      </p:sp>
    </p:spTree>
    <p:extLst>
      <p:ext uri="{BB962C8B-B14F-4D97-AF65-F5344CB8AC3E}">
        <p14:creationId xmlns:p14="http://schemas.microsoft.com/office/powerpoint/2010/main" val="1398015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04" y="5646176"/>
            <a:ext cx="2505703" cy="1211824"/>
          </a:xfrm>
          <a:prstGeom prst="rect">
            <a:avLst/>
          </a:prstGeom>
        </p:spPr>
      </p:pic>
      <p:sp>
        <p:nvSpPr>
          <p:cNvPr id="2" name="Slide Number Placeholder 1"/>
          <p:cNvSpPr>
            <a:spLocks noGrp="1"/>
          </p:cNvSpPr>
          <p:nvPr>
            <p:ph type="sldNum" sz="quarter" idx="12"/>
          </p:nvPr>
        </p:nvSpPr>
        <p:spPr/>
        <p:txBody>
          <a:bodyPr/>
          <a:lstStyle/>
          <a:p>
            <a:fld id="{0DB6FFFD-A573-4546-8C92-754B66A650F3}" type="slidenum">
              <a:rPr lang="en-US" smtClean="0"/>
              <a:t>6</a:t>
            </a:fld>
            <a:endParaRPr lang="en-US" dirty="0"/>
          </a:p>
        </p:txBody>
      </p:sp>
      <p:grpSp>
        <p:nvGrpSpPr>
          <p:cNvPr id="7" name="Group 6"/>
          <p:cNvGrpSpPr/>
          <p:nvPr/>
        </p:nvGrpSpPr>
        <p:grpSpPr>
          <a:xfrm>
            <a:off x="990600" y="439509"/>
            <a:ext cx="7696200" cy="5275491"/>
            <a:chOff x="1219200" y="439509"/>
            <a:chExt cx="7696200" cy="5275491"/>
          </a:xfrm>
        </p:grpSpPr>
        <p:sp>
          <p:nvSpPr>
            <p:cNvPr id="4" name="Rectangle 3"/>
            <p:cNvSpPr/>
            <p:nvPr/>
          </p:nvSpPr>
          <p:spPr>
            <a:xfrm>
              <a:off x="1295400" y="576913"/>
              <a:ext cx="7620000" cy="4953000"/>
            </a:xfrm>
            <a:prstGeom prst="rect">
              <a:avLst/>
            </a:prstGeom>
            <a:solidFill>
              <a:srgbClr val="D3D579">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24000" y="609600"/>
              <a:ext cx="7239000" cy="623248"/>
            </a:xfrm>
            <a:prstGeom prst="rect">
              <a:avLst/>
            </a:prstGeom>
            <a:noFill/>
          </p:spPr>
          <p:txBody>
            <a:bodyPr wrap="square" rtlCol="0">
              <a:spAutoFit/>
            </a:bodyPr>
            <a:lstStyle/>
            <a:p>
              <a:pPr algn="ctr"/>
              <a:endParaRPr lang="en-US" sz="1050" b="1" dirty="0">
                <a:solidFill>
                  <a:schemeClr val="accent5">
                    <a:lumMod val="50000"/>
                  </a:schemeClr>
                </a:solidFill>
              </a:endParaRPr>
            </a:p>
            <a:p>
              <a:pPr algn="ctr"/>
              <a:r>
                <a:rPr lang="en-US" sz="2400" b="1" dirty="0" smtClean="0">
                  <a:solidFill>
                    <a:schemeClr val="accent5">
                      <a:lumMod val="50000"/>
                    </a:schemeClr>
                  </a:solidFill>
                </a:rPr>
                <a:t>THIS IS WHAT IS HAPPENING NOW…</a:t>
              </a:r>
              <a:endParaRPr lang="en-US" sz="2400" b="1" dirty="0">
                <a:solidFill>
                  <a:schemeClr val="accent5">
                    <a:lumMod val="50000"/>
                  </a:schemeClr>
                </a:solidFill>
              </a:endParaRPr>
            </a:p>
          </p:txBody>
        </p:sp>
        <p:sp>
          <p:nvSpPr>
            <p:cNvPr id="5" name="Rectangle 4"/>
            <p:cNvSpPr/>
            <p:nvPr/>
          </p:nvSpPr>
          <p:spPr>
            <a:xfrm>
              <a:off x="1219200" y="439509"/>
              <a:ext cx="7619999" cy="45719"/>
            </a:xfrm>
            <a:prstGeom prst="rect">
              <a:avLst/>
            </a:prstGeom>
            <a:solidFill>
              <a:schemeClr val="accent5">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flipV="1">
              <a:off x="1295401" y="5669281"/>
              <a:ext cx="7619999" cy="45719"/>
            </a:xfrm>
            <a:prstGeom prst="rect">
              <a:avLst/>
            </a:prstGeom>
            <a:solidFill>
              <a:schemeClr val="accent5">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8288" y="1371600"/>
            <a:ext cx="6360017"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QSERQUEhQVFRUXFxQWFxcXFRcWFRQYGhgWFxUYFRQYHCghGRolHBUWITEjJSkrLi8uFyAzOD8sNyktLisBCgoKDg0OGhAQGzQkICQsNywrLC8sLCw1NCw0NCwsLSwrLC8sLiwvLCwsLCwsLSw3LCwsLCwsLCwsLCwsNCwsLP/AABEIAN8A4gMBIgACEQEDEQH/xAAbAAEAAgMBAQAAAAAAAAAAAAAABAUBAwYCB//EAD8QAAIBAgQDBQQIBAYCAwAAAAECAAMRBBIhMQVBURMiYXGBBjJSkSMzQmJyobHwFIKSwUOissLR4RXSJGOT/8QAGwEBAAIDAQEAAAAAAAAAAAAAAAQFAQIDBgf/xAAzEQACAQMCBAIIBQUAAAAAAAAAAQIDBBEhMQUSQVFhoQYTFCJxgbHhI0LB0fAVMjNSkf/aAAwDAQACEQMRAD8A+4xEQBERAEREAREQBERAEREAREQBERAEREAREQBERAEREAREQBERAEREAREQBERAEREARExAMxEQBExNFHFqzvTB7yZcw6ZhdfPn8oBIiYkPEY+zZEU1H0uBYBB1djovlqTyEAmxIOav0pD+Zj+eWRavHVpPkxBSne9mDgpp8exTbci3jfSMguImnD4pKmqOrfhYH9JugCIiAIiIAiIgCIiAIiIAiIgCIiAIiacRiFQd477AaknoANTAN08VKyrqxA8zaRl7R9/oxrpoX8CT7o8tZoqUVVslNQah1Ltdiq33ZjqT0H9hMAkPjl+yGf8ACpsf5zZfmZD/APIVan1NEgc3qMgH8gQtmPjoPOKxujXLdkgYuxPeqkakX5LfTTfYaTnq3GsQtnDgbZaIRch6Le2a9ud7c7WkW5vaVu0qj32OtOlKeeXodKmIakPpEa32qhqIQPE3K28lEg4n2jvpRS4v7z3UHxVdyPE2lPjsY1U561ha+VQSVT/2bxt5WkUM7bdxeROrHxynQDzv5CUV7x2Tbjb7f7P9ETKNksZn/wALQ8ergjM1HKzKtyjDLc2v7+tumkt6SUmXuViXW57RCGqG/vd2xBB6ZSBYW2E5dMOo8T1bvH5n9Jqq4lVKlGHaZkCWIvmLAKL9N7+F5zseN1OZU5rmy99vI2rWccc0dC645h6pwxL1K1yyKFYogsWGrChY7XFs004Ti1emLfRNzPdYFidySDufKdRjsItVGR9j03BGoI8QbETiDcVGUFXRf8QArma+oC63A+La+0n8Zr3VBKdKSUeu2/zONpCnP3ZLUtanHnay1FZEPvvSOZrdALBlHUrdultxdcNag9MijkKkWYAa67hwdb+es5WecmuYEqw2ZTZh69PA6SttvSKonitHK7rc71LBP+xnS4bh6Xekwvkymm9yKgRr2HaDW4KsPK176yXgKrAtTqG7LYh7Adop2aw0DXuCPC/O05/hHGiKz/xBuMtNBUAyi92NnHL3hqNPKdBVH09IjmlUb8r0zfx/7nqKFxTrx5oPJXThKDxJE2IETuaCIiAIiIAiIgCIiAIiIAmDMyPiapFlX3mva4uABuxHQX+doB5xGJN8qDM/+VR1Y/23P5zUAlLViWqNpe13bwVRsuuw0/WZQWvTp+9uznWxPNurWtpyFuVgd+HwypcjUndjqzeZ/ttMAh4mvVylrLTXkD3qjEmyiw7qkkgbtvIj8NtlQ1KrVKhzOwqugsMocgUyvKygHqOkvTPFVwoLMQAASSdAANyT0mQVWPwVGjh6lgVXsyvvMRrooAJ3vYTl6dLXMd7WH3Rpf1J/QSy4vxDt3GW/ZpqvLO3xW6DYeNz0kOeK47exq1VCH5dGy3sqTjHL6ieal7d21/HaeolAnqTjV2APvEt4H3f6dvnMYmnmXs1XMz3VV+IkfkBuTyk7h/DqlfVSEp6jORctyPZrz/ETboDLylhaGDUux1NlLscztzCj1+yBPQWHCK1RqrVfLHf+diBXuoLMY6s1cfrtToKgYlntTLbEjLdz4EgH5zn1Gmm36STxnihr9mEpMoV8xZ2VdCCpsq5jex52kec+PXEatZKEk0l079TaypuMHlaiIiURNBEmcAxbDEKjk9nkK0j0YnMyk72sgt8ukhzDkjUbjUeY1H5iWHDb2VrWUuj0a8DhcUVUhjqd2ImvD1cyKw+0AfmLyox/Ea4xK0KSUhmQ1A9V3Gaxs6qirut1Op+14T6JkoTbX4/RSsaNRihAXvstqRLXsoq7BvA28LyLT41VdhVpoGwmoL69o/8A91NQNaQtbqQSRoBeVw7hhy1v4js6hrNmdQt6dgqoFyve4sut+ss1W2g0A26CAVlbjtP3aN8RUI0SkQ2+2Z75UB6sRtzm3D8WQ0e2qEUgMwcOw7jKSrKW2NiDtvJmHoJTFkVUFybKoUXOpNhzJkKnwWgtZq4pjtW3Y3NjaxKg6AkAAkWvYQDbwviaV1ZqZayuyHMrL3l3sGAJGu8myhp8JxGap/8AJCIzs6inSUVBmNyGqOWB5jRRKz2j4ELUbU8RifplZz2pd1Ve/wBxXcIoZlVTa2hMxqDsolDQ47UfE06AwtQAgvUdqlO1FbHJmCM12ZrALcaZjysb6bAREQBI9aqc2RdyLk2uFG1/M2Nh4eEkTFoB5pUwosP31JnqJF4jj1opmbU7Ko3Y8gP3pNZSUU23ojKWXg9Y7GpSTM58gNSx6KOZnJ4/GPXN30UG60xsOhY/abn0HLa88V6zVGz1NW5Dko+Ff+ec8TxnFONSrZp0dI9+/wBi2trRQ96e4iJ4q1Mo6k6Acyeg/fKUCTb0J2cHuRcRiugJUEZ2F9FuMwW2pe19tp5xGDNVbO7AHdabFfTONT+XlPeISwRRouZVNtNLHQEbXIA9ZJo8kJp7vy+5zllrsXC+0VRbCnhkFMWCqaxVwo0HdFMqDblm9RIeMx/8RV7TKyhBlVXFipOrm3UmwuOS+JniCbeEm1+MXFenKlLZ9vocYWtOElJCJoTGU2NldST0N/zE3yplFrclJiIiYMiCYmGQt3RuxCj+Y5f7zenBzmorqzWTwsnX8GW2Hog79mn+kSjpU2rYsDFtkelVerhqSGyOqgoKmfeo2WoQy6AZtjoZ0qCwAHIATmfaziHYVKVZuxanSDuqPW7NzVIKg01ynO2RqigaaufT6fFYSR5x6kb28o476J8JixQQ1KVN17AOe+2XPmLa6lRlt6yOeHYiuy0cbUpirhXo4qliaauvaUszCoDTDjI1kKkksLPsdZee0dGvWp01oJTIz0qhNR2QjI6uBlCG97W/sZt4VwqorVqmIcVKlYKpCgrTp01zZaaXJJ99iW3JPKwm5g5/C4/F/wAJ/wCSNUspQ1jhciCmtHVsquBm7UJrmJIJGwvMVfbLJxKrT7LFVKK4eiQaVFqi3ZnbOAutirAXG+XwnvBextdaC4SpjM+DUBcopZa9Snf6upVzWtyJUAkdJ0uG4UtPEPWUkZqVKlk0yKKZqFSLfjt6QDj+DcXqY7A0BT/iULYw03dkZWFOlUaq2ZhsCqCnm2DG3Iid+ZR8P4EtKonZ4iranUxFRqQdCjmuxqWqjLeykkrYj1kziXF0ouqFKrsys1qdNqhCqVBLZdtWHnr0mG0gc5hq1alXqU8E64otVD1e0olVQsxzh8ajZQVQKoUI7DKtxY3Harewvvzsbi/nKH2Uq6VUWnVSkrlqfaU2pm1Qs7LZgCbPm16MviT0EJ5QEREyBERANdaqEUsxsqgkk7ADUmcbi8Y1Z87aDZF+FfH7x3PoOUufafEaLTHPvN5A6D1P+kyhnk/SC+efZ4fP9izsaC/yP5CIieWLISI5Y1Dly90AXa+hOpsB6c5LkHt2zsETMGAa+YAfDc87G2nXKfAmRbwlJSaWy+Rzm0sG41Kg3QMPutr/AEsP7zWai1WyA3AF3UjvXNwoIOq6gnroJ6/iKg3pE/hdT/qtIhpVGu5zI4Ase4ul/dtdr3udW52tad6dNat4XZp9fM1cum5MXBgbPU8s7H9dZ7XCINctz1PeP5zRRGf/ABalxa62RWXwYBb/ACNtOc3fwo+J/wD9G/5tOU3JPEp/zyNkl0RvvPFN7lgeRt6EAj9fymoI67HOOhAD/wBQ0PynrDqbuSLZmvbwACj9L+s5uOE3nJnOuEboiau3GbLY9L/ZBte2++h2nNRctjdvBtlr7PYTM/aEaJ7vixGvyB/PwlUELFUT3mOVf7k+AAJ9J2eEwwpoqLsB6nmSfEnX1noeAWPrKnr5bR2+P2IF9W5Y8i6kL2lAOEr5myDs3717W0Ntbytq4JaOEavhMNQWv2YqKKiZTfKGKuw7wO433mviHs5icRiO0q4spSRr0qVKkvd6M7VMwNTxtYcrbywT2bokfSmpXNrE1qjOD509E+QE9gVJowHEMXUpU6i08NVWoiurJVdAysAykKyNuD1mKHCqtc1GxZdLuOzSjXcCmgVdyuW7Zgx1B3l/RphQFUAKAAABYADQADpYTZM4BzYweKqM1Cq/0AAP8QjZK9YXNkIUdxhbvOtr3FgtzbWauNpsuGsaucHJjCF+jUe926Cw7WxFrWDHkLEHqIjAKJvZigFAQNTqAaVkNq9+bGpY5yTqQwIPSeuDcPrpWq1MRVSqStOnTKoUYIpZjnFyC5L7rYd0aCXcRyoGLTMRMgREQBMGZmDAOR4xVz13Pw2QeQ/7LSHNldru5+836ma581v6jnczk+7PQ0I8tNLwEREhnU94XC9tUWlyNy56Its1vEkhfUnlM8VQUsS6Huh8rU+QZQiIQv4Su3iJu4RiVpVmdzZRSc3/AAkMfW1z6GcvxfHNiqhepqPsryReQHjsSevoJ6SlSof01JvWTzp3X6FfKU/aG+iRfTDKCCDqDofGc2lR192o49cw8dKga3LbabBjao/xCfxKh/0geMqvYn+WS8yT63ui3QPTFrGoo2tbOB0N/e89/OBj0+95GnUB+WWQqXGCPrE06prbxKb/ACvLSjWDKGUhgeYmtWnKOs4/NMzFraLMUahYXylRyzaE+Ntx66zZESI2m9DqjW7EnKPMnoP+TrPNYhcg0He/2sT+k81kIGjBBqWY6n8zb5yE9A1chFXtURwzIMoLgAhkLLsCCRtzkyhSjOUcyws67/tg4zk0npk6T2bU1B2tIA5rhajDuIt/sjd2JHLQCwvcETouGuzU1Lm511ta4ubG3K4sZrTFKaCvT91goQWt71lUW5akDwkuklgANgAJ9Bt6UKNONOGyRR1Jucm2eotMxO5oIiIAiIgCIiAIiIAiIgCYMzMGAcTiRZ3B5O4/MzXJnGKWWu4+KzjyIsf8yt8xIc+bcQp+ruakfFnoKEuanF+AiJmQ0dSn45WBK09yDnbwtoo9Sfy8ZX/v9JgG7OT7xd83W4NgPQBR5TMu4w5IqK6EVvLyDEzMH/n9/vpMmDMzRqsjZk35i+j9Af7HlPJgx4A6PD1g6hl2IvruPA+M2Sq4C/1idCGHSzbj5qfmJayor01TqOK2JMHlZPFSxGoDW12vYjw6yDSw4DmuV7PQA7Ziihvftzu17csokqrhrm6syE75bWb8SnQnxl97PcHRqdKtUJqMQrAG2RTyIUCxIOoJ2Oolnw2zlctxhLC677fQj3FVU9WvgWHAcGUoUg47wzPb4S5Y29A5EsxEzPdxioxSXQpW86iIibGBERAEREAREQBERAEREAREQCi9qKPdSp8Jynya1v8AMFlDO1xeHFRGRtmBHlfmPEbzispBKt7ykqfMaf8AfrPIekVq1NV1s9H8S0sKmjgIia3qHMqKpd291F3PUm+yjmTPO06U6klCCy2WEpKKyyHj+GrUYFc3asQq5d3O4DA6EADfkBNuL9kcTTUtmpVABckZqZ01PdOYcvinX8B4SaQL1CGqtoSPdUXuES+ttrnmR5AWjgWN7Wsb32tzvPb2XClCilX1f08Cmq3Tc8w0R8dSrdQxBGl7bkfL1njCYpKqhqbBlPMeGh8tT+UsMfgQgaphs1TCgkZytuyHLU6umos1tiDrvIdOkFFlAA6AAC++wlVc27oNxktenwJdOpzrKPf7/WJj9/v98pi+oAFydgNz4eXjIqWToT+CLeo56Ko9SSfysPnLmRMLSWhT77Ac2YmwJPQn5Dyk/D4WtU+rpG1/ee9NfMXFyPISFKhVuqv4UW+h1U404+8zXJ3s3iCop9nnamHanVLElFYuVQ0r7nNa4BsM3WTsH7NrvWftD8IGSn6rclvU28Jb4vDBqbINNLC3Ij3beRAnqeD8Mq2nNKo9+hW3VxGrhRJETXQqZlB6gGbJekIREQBERAEREAREQBERAEREAREQDBnC4/EUBd1qIKmdlrUywFTPmIDBD3mPLQG4AttO7lbiiaLmr/hH6wWvkOgFQeFtG8geRvwubeFxTdOezN6c3CSkjncHw2tWtlXsk+OopDW+7TOt/wAVvWdLwrhaUFIS5J952N3c+J6eAsBJysDqNQem0zOFnw+har8Na9+pvVrzqv3jAldxJe1PYDY2NXwp693zYi3lm8JJ4hihSps5BIUbDztr0Gup2AuZ44bh8qXLBmYlmYbEnp90aAeAEnHE1Cmq1ilhlqpe1tLplRgfNWXT7pnC8Z4FkxFRaDAIMpCMCQuYXsrA3A8CDvOvxOJZ3FRfqqVRVBtq5JNOowPwAMR4kE8hOcrYg1a7mkMz1ajdmORRLJnJA0TTNf7wtqRKri3N6lRgsybwiTa4U8vbGpRVeF1yGClSyqXIUEkKu7Fm0XbTQ3Og2M6/hPsYlPvNWdyeagJmHK5N3HowHhLvhXCVo0ynvs31jkWNQnQ3HIW0A5CbeDPmw9E8+zS/nlF/znS1sIwppVEm+unka1a7lL3dEeMFwejSIKU1zD7R7z/1tcyfMzxUqBQWYgAAkkmwA5kmWCiorCOG57iV5q1ag+iARTs9RSSR1WncEfzEeU8rwhT9ZUq1T95yo9Ep5VHymQSMC3vp8DkehCuPK2e3pJUrBwWmtzTNSkTrdHO/Uq11J05gz0mJemQtaxU6CqBYX5Cov2CeuxPS4EAsYmJmAIiIAiIgCIiAIiIAiIgCIiAJgiZiAVfYPQN6Qz0udLQMnU0idxzyk+XSTMHjUqi6G/UahlPRlOqnwM32kPGcOSoQ2quNnQ5XHqPeHg1x4QCYRKTiHC0LBKWak76sablAqXGclAcpJ90aX1vyMkNVr0VJYLWUXJYEU6lhzKnuE+qibuGKWBqsCrVLHKd0X7CG2lwDc25k76QDZiMErUWpCwUoUHgLWFvKQ+AcEGHTUhqpADuBYabKi3OVByFz1NzLaJq4pvLWpnOmDFpW8MxSLTOZlXK9VdSFtao1t/CWcjtgqZJY00JO5Ki59bTYwaG4xS2QmoelJWqfMqCF9SJpwjnEnOyFKasQqMVJdlPvnKSLAjQX3uekl45ytOyaMbIulwCxABt0F7+k3YekEUKosFAA8hANkREAxMOgIIIuDoQdiJ6iAQcOOybsySVN+zJ5daZPO2452B6SdNGLw4qKV25gjdWGqkeIMxgq5ZddGU5XHRhvbwOhHgRAJEREAREQBERAEREAREQBERAEREAREwzAC5gEPH99kpDZjmf8C629WyjyzSbIWAYOWqjUMcqH7q6XHm2Y35i0mwBERAEREAi4kXekPvE/JTb9ZKkWp9cn4KhHzpj+8lQBERAEREASFYrX+7UW3gHXb5qT/RJsjY02XNp3SG9AdfLS/wA4BJiYU32mYAiIgCIiAIiIAiIgCIiAIiIBgyrA/iWN/qFOg5VmF7kjnTGlviIPK19uNY1G7FTYWvVINiFOyi2xax8gD4ScigCw0A0t0gGQJmIgCIiAIiIBBxA+non7tVfnlP8Atk6QeJPkNNyCQra2UsQGBW9lF9NJswnEKVX6uoj9crBiPMA6QCVExeLwDMTTiMSiC7uqj7zBf1mkY7N9WpfoRon9Z0I8rwCXeQK9btQUp6qbq7/ZA1DBfibcdBz2sfRwjP8AWtcb5FuE8mO7+tgekmIgAAAsBoANAB4CAeaFEIqquygKPICw/SbIiAIiIAiIgCIiAIiIAiIgCIiAeFQAkgbm58TYC59AB6T3EQBERAEREAREQDEjYrh9Kr9ZSR/FkViPIkaSVEArl4HQG1MDyLD9DMtwaid0v4EsR8iZYRAI2HwFKmbpTRD1VFB+YEkxEAREQBERAEREAREQBERAEREA/9k=">
            <a:hlinkClick r:id="rId6"/>
          </p:cNvPr>
          <p:cNvSpPr>
            <a:spLocks noChangeAspect="1" noChangeArrowheads="1"/>
          </p:cNvSpPr>
          <p:nvPr/>
        </p:nvSpPr>
        <p:spPr bwMode="auto">
          <a:xfrm>
            <a:off x="0" y="-1287463"/>
            <a:ext cx="2714625"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5231" y="4198681"/>
            <a:ext cx="2254177" cy="221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379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DB6FFFD-A573-4546-8C92-754B66A650F3}" type="slidenum">
              <a:rPr lang="en-US" smtClean="0"/>
              <a:t>60</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64856"/>
            <a:ext cx="3836055" cy="31967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8713"/>
            <a:ext cx="4114800" cy="3429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405444"/>
            <a:ext cx="3979237" cy="3316031"/>
          </a:xfrm>
          <a:prstGeom prst="rect">
            <a:avLst/>
          </a:prstGeom>
        </p:spPr>
      </p:pic>
      <p:sp>
        <p:nvSpPr>
          <p:cNvPr id="6" name="Rectangle 5"/>
          <p:cNvSpPr/>
          <p:nvPr/>
        </p:nvSpPr>
        <p:spPr>
          <a:xfrm>
            <a:off x="276232" y="4216462"/>
            <a:ext cx="4752968" cy="461665"/>
          </a:xfrm>
          <a:prstGeom prst="rect">
            <a:avLst/>
          </a:prstGeom>
        </p:spPr>
        <p:txBody>
          <a:bodyPr wrap="none">
            <a:spAutoFit/>
          </a:bodyPr>
          <a:lstStyle/>
          <a:p>
            <a:r>
              <a:rPr lang="en-US" sz="2400" dirty="0">
                <a:solidFill>
                  <a:srgbClr val="000000"/>
                </a:solidFill>
                <a:latin typeface="calibri" panose="020F0502020204030204" pitchFamily="34" charset="0"/>
                <a:hlinkClick r:id="rId5"/>
              </a:rPr>
              <a:t>https://ssgresearch.com/WIN-SPARK</a:t>
            </a:r>
            <a:endParaRPr lang="en-US" sz="2400" dirty="0"/>
          </a:p>
        </p:txBody>
      </p:sp>
    </p:spTree>
    <p:extLst>
      <p:ext uri="{BB962C8B-B14F-4D97-AF65-F5344CB8AC3E}">
        <p14:creationId xmlns:p14="http://schemas.microsoft.com/office/powerpoint/2010/main" val="1479046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Data notes and sources</a:t>
            </a:r>
            <a:br>
              <a:rPr lang="en-US" dirty="0" smtClean="0"/>
            </a:br>
            <a:endParaRPr lang="en-US" dirty="0"/>
          </a:p>
        </p:txBody>
      </p:sp>
      <p:sp>
        <p:nvSpPr>
          <p:cNvPr id="9" name="Text Placeholder 8"/>
          <p:cNvSpPr>
            <a:spLocks noGrp="1"/>
          </p:cNvSpPr>
          <p:nvPr>
            <p:ph type="body" idx="1"/>
          </p:nvPr>
        </p:nvSpPr>
        <p:spPr/>
        <p:txBody>
          <a:bodyPr/>
          <a:lstStyle/>
          <a:p>
            <a:r>
              <a:rPr lang="en-US" dirty="0" smtClean="0"/>
              <a:t>Section three	</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 y="274638"/>
            <a:ext cx="9052560" cy="715962"/>
          </a:xfrm>
        </p:spPr>
        <p:txBody>
          <a:bodyPr>
            <a:normAutofit fontScale="90000"/>
          </a:bodyPr>
          <a:lstStyle/>
          <a:p>
            <a:r>
              <a:rPr lang="en-US" dirty="0" smtClean="0"/>
              <a:t>Special data notes</a:t>
            </a:r>
            <a:endParaRPr lang="en-US" dirty="0"/>
          </a:p>
        </p:txBody>
      </p:sp>
      <p:sp>
        <p:nvSpPr>
          <p:cNvPr id="3" name="Text Placeholder 2"/>
          <p:cNvSpPr>
            <a:spLocks noGrp="1"/>
          </p:cNvSpPr>
          <p:nvPr>
            <p:ph idx="1"/>
          </p:nvPr>
        </p:nvSpPr>
        <p:spPr>
          <a:xfrm>
            <a:off x="579120" y="1295400"/>
            <a:ext cx="8229600" cy="4525963"/>
          </a:xfrm>
        </p:spPr>
        <p:txBody>
          <a:bodyPr>
            <a:normAutofit fontScale="70000" lnSpcReduction="20000"/>
          </a:bodyPr>
          <a:lstStyle/>
          <a:p>
            <a:r>
              <a:rPr lang="en-US" dirty="0" smtClean="0"/>
              <a:t>Quarterly reports: Due to a data update in Burning Glass Technologies’ Labor Insight tool, comparisons should not be made between data from each quarterly report.  </a:t>
            </a:r>
          </a:p>
          <a:p>
            <a:r>
              <a:rPr lang="en-US" dirty="0" smtClean="0"/>
              <a:t>Adjustments to the labor force information were also made </a:t>
            </a:r>
            <a:r>
              <a:rPr lang="en-US" dirty="0"/>
              <a:t>to reflect </a:t>
            </a:r>
            <a:r>
              <a:rPr lang="en-US" dirty="0" smtClean="0"/>
              <a:t>and incorporate </a:t>
            </a:r>
            <a:r>
              <a:rPr lang="en-US" dirty="0"/>
              <a:t>updated inputs, </a:t>
            </a:r>
            <a:r>
              <a:rPr lang="en-US" dirty="0" smtClean="0"/>
              <a:t>re-estimation</a:t>
            </a:r>
            <a:r>
              <a:rPr lang="en-US" dirty="0"/>
              <a:t>, and controlling to new statewide </a:t>
            </a:r>
            <a:r>
              <a:rPr lang="en-US" dirty="0" smtClean="0"/>
              <a:t>totals. More information can </a:t>
            </a:r>
            <a:r>
              <a:rPr lang="en-US" dirty="0"/>
              <a:t>be found here: </a:t>
            </a:r>
            <a:r>
              <a:rPr lang="en-US" dirty="0">
                <a:hlinkClick r:id="rId3"/>
              </a:rPr>
              <a:t>http://</a:t>
            </a:r>
            <a:r>
              <a:rPr lang="en-US" dirty="0" smtClean="0">
                <a:hlinkClick r:id="rId3"/>
              </a:rPr>
              <a:t>www.bls.gov/lau/launews1.htm</a:t>
            </a:r>
            <a:endParaRPr lang="en-US" dirty="0" smtClean="0"/>
          </a:p>
          <a:p>
            <a:r>
              <a:rPr lang="en-US" dirty="0"/>
              <a:t>All numbers included in this report are the correct and updated </a:t>
            </a:r>
            <a:r>
              <a:rPr lang="en-US" dirty="0" smtClean="0"/>
              <a:t>data.</a:t>
            </a:r>
          </a:p>
          <a:p>
            <a:r>
              <a:rPr lang="en-US" dirty="0" smtClean="0"/>
              <a:t>Wage and educational attainment data available varies depending on the occupation. Some occupations with a detailed 8-digit code do not have specific wage and educational attainment data available. In this case, we show the data for the 6-digit code that aligns with the 8-digit to get a closest match.</a:t>
            </a:r>
            <a:endParaRPr lang="en-US" dirty="0"/>
          </a:p>
          <a:p>
            <a:endParaRPr lang="en-US" dirty="0" smtClean="0"/>
          </a:p>
          <a:p>
            <a:endParaRPr lang="en-US" dirty="0"/>
          </a:p>
        </p:txBody>
      </p:sp>
    </p:spTree>
    <p:extLst>
      <p:ext uri="{BB962C8B-B14F-4D97-AF65-F5344CB8AC3E}">
        <p14:creationId xmlns:p14="http://schemas.microsoft.com/office/powerpoint/2010/main" val="1855604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Understanding clusters</a:t>
            </a:r>
            <a:endParaRPr lang="en-US" dirty="0"/>
          </a:p>
        </p:txBody>
      </p:sp>
      <p:sp>
        <p:nvSpPr>
          <p:cNvPr id="3" name="Content Placeholder 2"/>
          <p:cNvSpPr>
            <a:spLocks noGrp="1"/>
          </p:cNvSpPr>
          <p:nvPr>
            <p:ph idx="1"/>
          </p:nvPr>
        </p:nvSpPr>
        <p:spPr>
          <a:xfrm>
            <a:off x="609600" y="914400"/>
            <a:ext cx="8382000" cy="5791200"/>
          </a:xfrm>
        </p:spPr>
        <p:txBody>
          <a:bodyPr>
            <a:normAutofit/>
          </a:bodyPr>
          <a:lstStyle/>
          <a:p>
            <a:r>
              <a:rPr lang="en-US" sz="2000" dirty="0" smtClean="0"/>
              <a:t>Rather </a:t>
            </a:r>
            <a:r>
              <a:rPr lang="en-US" sz="2000" dirty="0"/>
              <a:t>than focusing on talent demand within industries (types of firms</a:t>
            </a:r>
            <a:r>
              <a:rPr lang="en-US" sz="2000" dirty="0" smtClean="0"/>
              <a:t>), WIN </a:t>
            </a:r>
            <a:r>
              <a:rPr lang="en-US" sz="2000" dirty="0"/>
              <a:t>generally emphasizes exploring talent demand based on </a:t>
            </a:r>
            <a:r>
              <a:rPr lang="en-US" sz="2000" dirty="0" smtClean="0"/>
              <a:t>occupations</a:t>
            </a:r>
            <a:r>
              <a:rPr lang="en-US" sz="2000" dirty="0"/>
              <a:t>, including the skills, </a:t>
            </a:r>
            <a:r>
              <a:rPr lang="en-US" sz="2000" dirty="0" smtClean="0"/>
              <a:t>educational credentials</a:t>
            </a:r>
            <a:r>
              <a:rPr lang="en-US" sz="2000" dirty="0"/>
              <a:t>, and experience needed to work in them. </a:t>
            </a:r>
            <a:endParaRPr lang="en-US" sz="2000" dirty="0" smtClean="0"/>
          </a:p>
          <a:p>
            <a:pPr marL="0" indent="0">
              <a:buNone/>
            </a:pPr>
            <a:endParaRPr lang="en-US" sz="2000" dirty="0" smtClean="0"/>
          </a:p>
          <a:p>
            <a:r>
              <a:rPr lang="en-US" sz="2000" dirty="0" smtClean="0"/>
              <a:t>WIN </a:t>
            </a:r>
            <a:r>
              <a:rPr lang="en-US" sz="2000" dirty="0"/>
              <a:t>research </a:t>
            </a:r>
            <a:r>
              <a:rPr lang="en-US" sz="2000" dirty="0" smtClean="0"/>
              <a:t>examines industry data</a:t>
            </a:r>
            <a:r>
              <a:rPr lang="en-US" sz="2000" dirty="0"/>
              <a:t>, as the health of companies can be useful for economic development purposes. </a:t>
            </a:r>
            <a:r>
              <a:rPr lang="en-US" sz="2000" dirty="0" smtClean="0"/>
              <a:t>However, shifting </a:t>
            </a:r>
            <a:r>
              <a:rPr lang="en-US" sz="2000" dirty="0"/>
              <a:t>focus from industry to </a:t>
            </a:r>
            <a:r>
              <a:rPr lang="en-US" sz="2000" dirty="0" smtClean="0"/>
              <a:t>occupation </a:t>
            </a:r>
            <a:r>
              <a:rPr lang="en-US" sz="2000" dirty="0"/>
              <a:t>is important as different types of </a:t>
            </a:r>
            <a:r>
              <a:rPr lang="en-US" sz="2000" dirty="0" smtClean="0"/>
              <a:t>occupations </a:t>
            </a:r>
            <a:r>
              <a:rPr lang="en-US" sz="2000" dirty="0"/>
              <a:t>with </a:t>
            </a:r>
            <a:r>
              <a:rPr lang="en-US" sz="2000" dirty="0" smtClean="0"/>
              <a:t>extremely different </a:t>
            </a:r>
            <a:r>
              <a:rPr lang="en-US" sz="2000" dirty="0"/>
              <a:t>skillsets may work within and across industries. For example, accountants, </a:t>
            </a:r>
            <a:r>
              <a:rPr lang="en-US" sz="2000" dirty="0" smtClean="0"/>
              <a:t>computer specialists</a:t>
            </a:r>
            <a:r>
              <a:rPr lang="en-US" sz="2000" dirty="0"/>
              <a:t>, and engineers all may work in the manufacturing industry</a:t>
            </a:r>
            <a:r>
              <a:rPr lang="en-US" sz="2000" dirty="0" smtClean="0"/>
              <a:t>.</a:t>
            </a:r>
          </a:p>
          <a:p>
            <a:pPr marL="0" indent="0">
              <a:buNone/>
            </a:pPr>
            <a:endParaRPr lang="en-US" sz="2000" dirty="0" smtClean="0"/>
          </a:p>
          <a:p>
            <a:r>
              <a:rPr lang="en-US" sz="2000" dirty="0" smtClean="0"/>
              <a:t>By </a:t>
            </a:r>
            <a:r>
              <a:rPr lang="en-US" sz="2000" dirty="0"/>
              <a:t>clustering </a:t>
            </a:r>
            <a:r>
              <a:rPr lang="en-US" sz="2000" dirty="0" smtClean="0"/>
              <a:t>occupations, </a:t>
            </a:r>
            <a:r>
              <a:rPr lang="en-US" sz="2000" dirty="0"/>
              <a:t>the talent system can </a:t>
            </a:r>
            <a:r>
              <a:rPr lang="en-US" sz="2000" dirty="0" smtClean="0"/>
              <a:t>identify </a:t>
            </a:r>
            <a:r>
              <a:rPr lang="en-US" sz="2000" dirty="0"/>
              <a:t>employer demand for </a:t>
            </a:r>
            <a:r>
              <a:rPr lang="en-US" sz="2000" dirty="0" smtClean="0"/>
              <a:t>particular </a:t>
            </a:r>
            <a:r>
              <a:rPr lang="en-US" sz="2000" dirty="0"/>
              <a:t>skillsets across </a:t>
            </a:r>
            <a:r>
              <a:rPr lang="en-US" sz="2000" dirty="0" smtClean="0"/>
              <a:t>multiple industry types </a:t>
            </a:r>
            <a:r>
              <a:rPr lang="en-US" sz="2000" dirty="0"/>
              <a:t>and develop a response through training and pipeline development to meet that demand.</a:t>
            </a:r>
          </a:p>
          <a:p>
            <a:endParaRPr lang="en-US" sz="2000" dirty="0"/>
          </a:p>
        </p:txBody>
      </p:sp>
      <p:sp>
        <p:nvSpPr>
          <p:cNvPr id="4" name="Title 4"/>
          <p:cNvSpPr txBox="1">
            <a:spLocks/>
          </p:cNvSpPr>
          <p:nvPr/>
        </p:nvSpPr>
        <p:spPr>
          <a:xfrm>
            <a:off x="4724400" y="6172200"/>
            <a:ext cx="4191000" cy="48736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2800" dirty="0" smtClean="0">
                <a:solidFill>
                  <a:schemeClr val="accent5">
                    <a:lumMod val="50000"/>
                  </a:schemeClr>
                </a:solidFill>
              </a:rPr>
              <a:t>Data notes and sources</a:t>
            </a:r>
            <a:endParaRPr lang="en-US" sz="2800" dirty="0">
              <a:solidFill>
                <a:schemeClr val="accent5">
                  <a:lumMod val="50000"/>
                </a:schemeClr>
              </a:solidFill>
            </a:endParaRPr>
          </a:p>
        </p:txBody>
      </p:sp>
    </p:spTree>
    <p:extLst>
      <p:ext uri="{BB962C8B-B14F-4D97-AF65-F5344CB8AC3E}">
        <p14:creationId xmlns:p14="http://schemas.microsoft.com/office/powerpoint/2010/main" val="2693362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10600" cy="1143000"/>
          </a:xfrm>
        </p:spPr>
        <p:txBody>
          <a:bodyPr>
            <a:normAutofit fontScale="90000"/>
          </a:bodyPr>
          <a:lstStyle/>
          <a:p>
            <a:r>
              <a:rPr lang="en-US" dirty="0" smtClean="0"/>
              <a:t>Understanding demand vs. employment</a:t>
            </a:r>
            <a:endParaRPr lang="en-US" dirty="0"/>
          </a:p>
        </p:txBody>
      </p:sp>
      <p:sp>
        <p:nvSpPr>
          <p:cNvPr id="3" name="Content Placeholder 2"/>
          <p:cNvSpPr>
            <a:spLocks noGrp="1"/>
          </p:cNvSpPr>
          <p:nvPr>
            <p:ph idx="1"/>
          </p:nvPr>
        </p:nvSpPr>
        <p:spPr/>
        <p:txBody>
          <a:bodyPr>
            <a:normAutofit/>
          </a:bodyPr>
          <a:lstStyle/>
          <a:p>
            <a:r>
              <a:rPr lang="en-US" dirty="0" smtClean="0"/>
              <a:t>Employment </a:t>
            </a:r>
            <a:r>
              <a:rPr lang="en-US" dirty="0"/>
              <a:t>refers to actual employment </a:t>
            </a:r>
            <a:r>
              <a:rPr lang="en-US" dirty="0" smtClean="0"/>
              <a:t>numbers—the number </a:t>
            </a:r>
            <a:r>
              <a:rPr lang="en-US" dirty="0"/>
              <a:t>of </a:t>
            </a:r>
            <a:r>
              <a:rPr lang="en-US" i="1" dirty="0"/>
              <a:t>people in jobs</a:t>
            </a:r>
            <a:r>
              <a:rPr lang="en-US" dirty="0"/>
              <a:t>—in targeted industries or </a:t>
            </a:r>
            <a:r>
              <a:rPr lang="en-US" dirty="0" smtClean="0"/>
              <a:t>occupations</a:t>
            </a:r>
            <a:r>
              <a:rPr lang="en-US" dirty="0"/>
              <a:t>. </a:t>
            </a:r>
            <a:endParaRPr lang="en-US" dirty="0" smtClean="0"/>
          </a:p>
          <a:p>
            <a:r>
              <a:rPr lang="en-US" dirty="0" smtClean="0"/>
              <a:t>Demand </a:t>
            </a:r>
            <a:r>
              <a:rPr lang="en-US" dirty="0"/>
              <a:t>refers to </a:t>
            </a:r>
            <a:r>
              <a:rPr lang="en-US" dirty="0" smtClean="0"/>
              <a:t>statistics derived from </a:t>
            </a:r>
            <a:r>
              <a:rPr lang="en-US" dirty="0"/>
              <a:t>employer </a:t>
            </a:r>
            <a:r>
              <a:rPr lang="en-US" i="1" dirty="0"/>
              <a:t>job </a:t>
            </a:r>
            <a:r>
              <a:rPr lang="en-US" i="1" dirty="0" smtClean="0"/>
              <a:t>postings</a:t>
            </a:r>
            <a:r>
              <a:rPr lang="en-US" dirty="0"/>
              <a:t>, which indicate the </a:t>
            </a:r>
            <a:r>
              <a:rPr lang="en-US" dirty="0" smtClean="0"/>
              <a:t>potential </a:t>
            </a:r>
            <a:r>
              <a:rPr lang="en-US" dirty="0"/>
              <a:t>for employment but may or may not </a:t>
            </a:r>
            <a:r>
              <a:rPr lang="en-US" dirty="0" smtClean="0"/>
              <a:t>materialize into </a:t>
            </a:r>
            <a:r>
              <a:rPr lang="en-US" dirty="0"/>
              <a:t>actual jobs.</a:t>
            </a:r>
          </a:p>
          <a:p>
            <a:endParaRPr lang="en-US" dirty="0"/>
          </a:p>
        </p:txBody>
      </p:sp>
      <p:sp>
        <p:nvSpPr>
          <p:cNvPr id="4" name="Title 4"/>
          <p:cNvSpPr txBox="1">
            <a:spLocks/>
          </p:cNvSpPr>
          <p:nvPr/>
        </p:nvSpPr>
        <p:spPr>
          <a:xfrm>
            <a:off x="4724400" y="6172200"/>
            <a:ext cx="4191000" cy="48736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2800" dirty="0" smtClean="0"/>
              <a:t>Data notes and sources</a:t>
            </a:r>
            <a:endParaRPr lang="en-US" sz="2800" dirty="0"/>
          </a:p>
        </p:txBody>
      </p:sp>
    </p:spTree>
    <p:extLst>
      <p:ext uri="{BB962C8B-B14F-4D97-AF65-F5344CB8AC3E}">
        <p14:creationId xmlns:p14="http://schemas.microsoft.com/office/powerpoint/2010/main" val="1188267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3" name="Content Placeholder 2"/>
          <p:cNvSpPr>
            <a:spLocks noGrp="1"/>
          </p:cNvSpPr>
          <p:nvPr>
            <p:ph idx="1"/>
          </p:nvPr>
        </p:nvSpPr>
        <p:spPr>
          <a:xfrm>
            <a:off x="763386" y="1286019"/>
            <a:ext cx="8229600" cy="4525963"/>
          </a:xfrm>
        </p:spPr>
        <p:txBody>
          <a:bodyPr>
            <a:normAutofit fontScale="85000" lnSpcReduction="20000"/>
          </a:bodyPr>
          <a:lstStyle/>
          <a:p>
            <a:pPr marL="0" indent="0">
              <a:buNone/>
            </a:pPr>
            <a:r>
              <a:rPr lang="en-US" dirty="0"/>
              <a:t>Labor market demand data for this report was compiled using Burning </a:t>
            </a:r>
            <a:r>
              <a:rPr lang="en-US" dirty="0" smtClean="0"/>
              <a:t>Glass Technologies</a:t>
            </a:r>
            <a:r>
              <a:rPr lang="en-US" dirty="0"/>
              <a:t>’ Labor Insight Tool, and analyzed by the Workforce Intelligence Network. </a:t>
            </a:r>
            <a:r>
              <a:rPr lang="en-US" dirty="0" smtClean="0"/>
              <a:t>Other data sources include, the Bureau of Labor Statistics, and Economic Modeling Specialists Inc. (EMSI). Check out our </a:t>
            </a:r>
            <a:r>
              <a:rPr lang="en-US" dirty="0"/>
              <a:t>website </a:t>
            </a:r>
            <a:r>
              <a:rPr lang="en-US" dirty="0" smtClean="0">
                <a:hlinkClick r:id="rId3"/>
              </a:rPr>
              <a:t>http</a:t>
            </a:r>
            <a:r>
              <a:rPr lang="en-US" dirty="0">
                <a:hlinkClick r:id="rId3"/>
              </a:rPr>
              <a:t>://</a:t>
            </a:r>
            <a:r>
              <a:rPr lang="en-US" dirty="0" smtClean="0">
                <a:hlinkClick r:id="rId3"/>
              </a:rPr>
              <a:t>www.win-semich.org</a:t>
            </a:r>
            <a:r>
              <a:rPr lang="en-US" dirty="0" smtClean="0"/>
              <a:t> for </a:t>
            </a:r>
            <a:r>
              <a:rPr lang="en-US" dirty="0"/>
              <a:t>more data and detailed </a:t>
            </a:r>
            <a:r>
              <a:rPr lang="en-US" dirty="0" smtClean="0"/>
              <a:t>information </a:t>
            </a:r>
            <a:r>
              <a:rPr lang="en-US" dirty="0"/>
              <a:t>about our </a:t>
            </a:r>
            <a:r>
              <a:rPr lang="en-US" dirty="0" smtClean="0"/>
              <a:t>sources.</a:t>
            </a:r>
          </a:p>
          <a:p>
            <a:pPr marL="0" indent="0">
              <a:buNone/>
            </a:pPr>
            <a:endParaRPr lang="en-US" dirty="0"/>
          </a:p>
          <a:p>
            <a:pPr marL="0" indent="0">
              <a:buNone/>
            </a:pPr>
            <a:r>
              <a:rPr lang="en-US" dirty="0"/>
              <a:t>Due to changes in Burning Glass’s aggregation and deduplication </a:t>
            </a:r>
            <a:r>
              <a:rPr lang="en-US" dirty="0" smtClean="0"/>
              <a:t>method implemented </a:t>
            </a:r>
            <a:r>
              <a:rPr lang="en-US" dirty="0"/>
              <a:t>on July 1, 2013, posting counts for Q3 of 2013 and forward are not directly comparable to those prior to that date.</a:t>
            </a:r>
          </a:p>
          <a:p>
            <a:pPr marL="0" indent="0">
              <a:buNone/>
            </a:pPr>
            <a:endParaRPr lang="en-US" dirty="0"/>
          </a:p>
          <a:p>
            <a:pPr marL="0" indent="0">
              <a:buNone/>
            </a:pP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599" y="5464926"/>
            <a:ext cx="14573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txBox="1">
            <a:spLocks/>
          </p:cNvSpPr>
          <p:nvPr/>
        </p:nvSpPr>
        <p:spPr>
          <a:xfrm>
            <a:off x="4724400" y="6192982"/>
            <a:ext cx="4191000" cy="48736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b="1" kern="1200">
                <a:solidFill>
                  <a:srgbClr val="006666"/>
                </a:solidFill>
                <a:latin typeface="+mj-lt"/>
                <a:ea typeface="+mj-ea"/>
                <a:cs typeface="+mj-cs"/>
              </a:defRPr>
            </a:lvl1pPr>
          </a:lstStyle>
          <a:p>
            <a:r>
              <a:rPr lang="en-US" sz="2800" dirty="0" smtClean="0"/>
              <a:t>Data notes and sources</a:t>
            </a:r>
            <a:endParaRPr lang="en-US" sz="2800" dirty="0"/>
          </a:p>
        </p:txBody>
      </p:sp>
    </p:spTree>
    <p:extLst>
      <p:ext uri="{BB962C8B-B14F-4D97-AF65-F5344CB8AC3E}">
        <p14:creationId xmlns:p14="http://schemas.microsoft.com/office/powerpoint/2010/main" val="138468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8229600" cy="1905000"/>
          </a:xfrm>
        </p:spPr>
        <p:txBody>
          <a:bodyPr/>
          <a:lstStyle/>
          <a:p>
            <a:pPr marL="0" indent="0" algn="ctr">
              <a:buNone/>
            </a:pPr>
            <a:r>
              <a:rPr lang="en-US" dirty="0" smtClean="0"/>
              <a:t>For more information about research and data, visit our website:</a:t>
            </a:r>
          </a:p>
          <a:p>
            <a:pPr marL="0" indent="0" algn="ctr">
              <a:buNone/>
            </a:pPr>
            <a:r>
              <a:rPr lang="en-US" dirty="0">
                <a:hlinkClick r:id="rId3"/>
              </a:rPr>
              <a:t>http://win-semich.org/data-research</a:t>
            </a:r>
            <a:r>
              <a:rPr lang="en-US" dirty="0" smtClean="0">
                <a:hlinkClick r:id="rId3"/>
              </a:rPr>
              <a:t>/</a:t>
            </a:r>
            <a:endParaRPr lang="en-US" dirty="0" smtClean="0"/>
          </a:p>
          <a:p>
            <a:pPr marL="0" indent="0" algn="ctr">
              <a:buNone/>
            </a:pPr>
            <a:endParaRPr lang="en-US" dirty="0" smtClean="0"/>
          </a:p>
        </p:txBody>
      </p:sp>
    </p:spTree>
    <p:extLst>
      <p:ext uri="{BB962C8B-B14F-4D97-AF65-F5344CB8AC3E}">
        <p14:creationId xmlns:p14="http://schemas.microsoft.com/office/powerpoint/2010/main" val="1303564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04" y="5646176"/>
            <a:ext cx="2505703" cy="1211824"/>
          </a:xfrm>
          <a:prstGeom prst="rect">
            <a:avLst/>
          </a:prstGeom>
        </p:spPr>
      </p:pic>
      <p:sp>
        <p:nvSpPr>
          <p:cNvPr id="2" name="Slide Number Placeholder 1"/>
          <p:cNvSpPr>
            <a:spLocks noGrp="1"/>
          </p:cNvSpPr>
          <p:nvPr>
            <p:ph type="sldNum" sz="quarter" idx="12"/>
          </p:nvPr>
        </p:nvSpPr>
        <p:spPr/>
        <p:txBody>
          <a:bodyPr/>
          <a:lstStyle/>
          <a:p>
            <a:fld id="{0DB6FFFD-A573-4546-8C92-754B66A650F3}" type="slidenum">
              <a:rPr lang="en-US" smtClean="0"/>
              <a:t>7</a:t>
            </a:fld>
            <a:endParaRPr lang="en-US" dirty="0"/>
          </a:p>
        </p:txBody>
      </p:sp>
      <p:grpSp>
        <p:nvGrpSpPr>
          <p:cNvPr id="7" name="Group 6"/>
          <p:cNvGrpSpPr/>
          <p:nvPr/>
        </p:nvGrpSpPr>
        <p:grpSpPr>
          <a:xfrm>
            <a:off x="990600" y="439509"/>
            <a:ext cx="7696200" cy="5275491"/>
            <a:chOff x="1219200" y="439509"/>
            <a:chExt cx="7696200" cy="5275491"/>
          </a:xfrm>
        </p:grpSpPr>
        <p:sp>
          <p:nvSpPr>
            <p:cNvPr id="4" name="Rectangle 3"/>
            <p:cNvSpPr/>
            <p:nvPr/>
          </p:nvSpPr>
          <p:spPr>
            <a:xfrm>
              <a:off x="1295400" y="576913"/>
              <a:ext cx="7620000" cy="4953000"/>
            </a:xfrm>
            <a:prstGeom prst="rect">
              <a:avLst/>
            </a:prstGeom>
            <a:solidFill>
              <a:srgbClr val="D3D579">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24000" y="457200"/>
              <a:ext cx="7239000" cy="623248"/>
            </a:xfrm>
            <a:prstGeom prst="rect">
              <a:avLst/>
            </a:prstGeom>
            <a:noFill/>
          </p:spPr>
          <p:txBody>
            <a:bodyPr wrap="square" rtlCol="0">
              <a:spAutoFit/>
            </a:bodyPr>
            <a:lstStyle/>
            <a:p>
              <a:pPr algn="ctr"/>
              <a:endParaRPr lang="en-US" sz="1050" b="1" dirty="0">
                <a:solidFill>
                  <a:schemeClr val="accent5">
                    <a:lumMod val="50000"/>
                  </a:schemeClr>
                </a:solidFill>
              </a:endParaRPr>
            </a:p>
            <a:p>
              <a:pPr algn="ctr"/>
              <a:r>
                <a:rPr lang="en-US" sz="2400" b="1" dirty="0" smtClean="0">
                  <a:solidFill>
                    <a:schemeClr val="accent5">
                      <a:lumMod val="50000"/>
                    </a:schemeClr>
                  </a:solidFill>
                </a:rPr>
                <a:t>Talent Pipeline Data</a:t>
              </a:r>
              <a:endParaRPr lang="en-US" sz="2400" b="1" dirty="0">
                <a:solidFill>
                  <a:schemeClr val="accent5">
                    <a:lumMod val="50000"/>
                  </a:schemeClr>
                </a:solidFill>
              </a:endParaRPr>
            </a:p>
          </p:txBody>
        </p:sp>
        <p:sp>
          <p:nvSpPr>
            <p:cNvPr id="5" name="Rectangle 4"/>
            <p:cNvSpPr/>
            <p:nvPr/>
          </p:nvSpPr>
          <p:spPr>
            <a:xfrm>
              <a:off x="1219200" y="439509"/>
              <a:ext cx="7619999" cy="45719"/>
            </a:xfrm>
            <a:prstGeom prst="rect">
              <a:avLst/>
            </a:prstGeom>
            <a:solidFill>
              <a:schemeClr val="accent5">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flipV="1">
              <a:off x="1295401" y="5669281"/>
              <a:ext cx="7619999" cy="45719"/>
            </a:xfrm>
            <a:prstGeom prst="rect">
              <a:avLst/>
            </a:prstGeom>
            <a:solidFill>
              <a:schemeClr val="accent5">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38" b="-622"/>
          <a:stretch/>
        </p:blipFill>
        <p:spPr bwMode="auto">
          <a:xfrm>
            <a:off x="-1" y="0"/>
            <a:ext cx="607522"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7" name="Chart 16"/>
          <p:cNvGraphicFramePr>
            <a:graphicFrameLocks/>
          </p:cNvGraphicFramePr>
          <p:nvPr>
            <p:extLst/>
          </p:nvPr>
        </p:nvGraphicFramePr>
        <p:xfrm>
          <a:off x="1143000" y="981283"/>
          <a:ext cx="7543800" cy="46353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14638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76200"/>
            <a:ext cx="9052560" cy="1143000"/>
          </a:xfrm>
        </p:spPr>
        <p:txBody>
          <a:bodyPr>
            <a:normAutofit/>
          </a:bodyPr>
          <a:lstStyle/>
          <a:p>
            <a:r>
              <a:rPr lang="en-US" sz="2800" dirty="0" smtClean="0"/>
              <a:t>WHICH BRINGS US HERE</a:t>
            </a:r>
            <a:endParaRPr lang="en-US" sz="2800" dirty="0"/>
          </a:p>
        </p:txBody>
      </p:sp>
      <p:sp>
        <p:nvSpPr>
          <p:cNvPr id="4" name="Slide Number Placeholder 3"/>
          <p:cNvSpPr>
            <a:spLocks noGrp="1"/>
          </p:cNvSpPr>
          <p:nvPr>
            <p:ph type="sldNum" sz="quarter" idx="12"/>
          </p:nvPr>
        </p:nvSpPr>
        <p:spPr/>
        <p:txBody>
          <a:bodyPr/>
          <a:lstStyle/>
          <a:p>
            <a:fld id="{0DB6FFFD-A573-4546-8C92-754B66A650F3}" type="slidenum">
              <a:rPr lang="en-US" smtClean="0"/>
              <a:t>8</a:t>
            </a:fld>
            <a:endParaRPr lang="en-US" dirty="0"/>
          </a:p>
        </p:txBody>
      </p:sp>
      <p:pic>
        <p:nvPicPr>
          <p:cNvPr id="1026"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97431"/>
            <a:ext cx="6248400" cy="481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73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037647"/>
            <a:ext cx="7772400" cy="1362075"/>
          </a:xfrm>
        </p:spPr>
        <p:txBody>
          <a:bodyPr/>
          <a:lstStyle/>
          <a:p>
            <a:r>
              <a:rPr lang="en-US" dirty="0" smtClean="0"/>
              <a:t>Labor Market and Demand overview</a:t>
            </a:r>
            <a:endParaRPr lang="en-US" dirty="0"/>
          </a:p>
        </p:txBody>
      </p:sp>
      <p:sp>
        <p:nvSpPr>
          <p:cNvPr id="5" name="Text Placeholder 4"/>
          <p:cNvSpPr>
            <a:spLocks noGrp="1"/>
          </p:cNvSpPr>
          <p:nvPr>
            <p:ph type="body" idx="1"/>
          </p:nvPr>
        </p:nvSpPr>
        <p:spPr>
          <a:xfrm>
            <a:off x="762000" y="3581400"/>
            <a:ext cx="7772400" cy="433387"/>
          </a:xfrm>
        </p:spPr>
        <p:txBody>
          <a:bodyPr/>
          <a:lstStyle/>
          <a:p>
            <a:r>
              <a:rPr lang="en-US" dirty="0" smtClean="0"/>
              <a:t>Section one	</a:t>
            </a:r>
            <a:endParaRPr lang="en-US" dirty="0"/>
          </a:p>
        </p:txBody>
      </p:sp>
    </p:spTree>
    <p:extLst>
      <p:ext uri="{BB962C8B-B14F-4D97-AF65-F5344CB8AC3E}">
        <p14:creationId xmlns:p14="http://schemas.microsoft.com/office/powerpoint/2010/main" val="1166834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WI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New WIN Theme</Template>
  <TotalTime>12769</TotalTime>
  <Words>3764</Words>
  <Application>Microsoft Office PowerPoint</Application>
  <PresentationFormat>On-screen Show (4:3)</PresentationFormat>
  <Paragraphs>808</Paragraphs>
  <Slides>66</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vt:lpstr>
      <vt:lpstr>OpenSans</vt:lpstr>
      <vt:lpstr>OpenSans-Bold</vt:lpstr>
      <vt:lpstr>OpenSans-Semibold</vt:lpstr>
      <vt:lpstr>New WIN Theme</vt:lpstr>
      <vt:lpstr>Workforce Intelligence Network Labor Market Quarterly Reports</vt:lpstr>
      <vt:lpstr>PowerPoint Presentation</vt:lpstr>
      <vt:lpstr>PowerPoint Presentation</vt:lpstr>
      <vt:lpstr>Working Together, Preparing For Growth Automotive manufacturing companies, educational institutions, and the workforce development system work together through the Michigan Academy for Green Mobility Alliance (MAGMA) to ensure the automotive industry has the engineering and technical talent needed to support hybrid, electric, lightweight, alternative fuel, and other advanced vehicle technologies.</vt:lpstr>
      <vt:lpstr>PowerPoint Presentation</vt:lpstr>
      <vt:lpstr>PowerPoint Presentation</vt:lpstr>
      <vt:lpstr>PowerPoint Presentation</vt:lpstr>
      <vt:lpstr>WHICH BRINGS US HERE</vt:lpstr>
      <vt:lpstr>Labor Market and Demand overview</vt:lpstr>
      <vt:lpstr>PowerPoint Presentation</vt:lpstr>
      <vt:lpstr>Region 9 Job Q 1 2014  Employment by County </vt:lpstr>
      <vt:lpstr>PowerPoint Presentation</vt:lpstr>
      <vt:lpstr>PowerPoint Presentation</vt:lpstr>
      <vt:lpstr>Top 5 Job Postings by County</vt:lpstr>
      <vt:lpstr>PowerPoint Presentation</vt:lpstr>
      <vt:lpstr>Employment and Labor Force Overview</vt:lpstr>
      <vt:lpstr>Employment and the Labor Force</vt:lpstr>
      <vt:lpstr>Employer Demand (JAN-MAR 2014)</vt:lpstr>
      <vt:lpstr>Occupational clusters</vt:lpstr>
      <vt:lpstr>Regional Demand Overview</vt:lpstr>
      <vt:lpstr>Region 9 Job Q 1 2014  Share of Postings by County </vt:lpstr>
      <vt:lpstr>Skilled trades</vt:lpstr>
      <vt:lpstr>PowerPoint Presentation</vt:lpstr>
      <vt:lpstr>PowerPoint Presentation</vt:lpstr>
      <vt:lpstr>Regional Demand Overview: Skilled Trades &amp; Technicians</vt:lpstr>
      <vt:lpstr>Skilled Trades and Technicians Top 10 Jobs Wages</vt:lpstr>
      <vt:lpstr>Skilled Trades and Technicians Top 10 Jobs Educational Requirements</vt:lpstr>
      <vt:lpstr>ENGINEERING &amp; DESIGN</vt:lpstr>
      <vt:lpstr>PowerPoint Presentation</vt:lpstr>
      <vt:lpstr>PowerPoint Presentation</vt:lpstr>
      <vt:lpstr>Regional Demand Overview: Engineers &amp; Designers</vt:lpstr>
      <vt:lpstr>Engineers &amp; Designers Top 10 Jobs Wages</vt:lpstr>
      <vt:lpstr>Engineers &amp; Designers Top 10 Jobs Educational Requirements</vt:lpstr>
      <vt:lpstr>Information technology</vt:lpstr>
      <vt:lpstr>PowerPoint Presentation</vt:lpstr>
      <vt:lpstr>PowerPoint Presentation</vt:lpstr>
      <vt:lpstr>Regional Demand Overview: Information Technology</vt:lpstr>
      <vt:lpstr>Information Technology Top 10 Jobs Wages</vt:lpstr>
      <vt:lpstr>Information Technology Top 10 Jobs Educational Requirements</vt:lpstr>
      <vt:lpstr>HEALTH CARE</vt:lpstr>
      <vt:lpstr>PowerPoint Presentation</vt:lpstr>
      <vt:lpstr>PowerPoint Presentation</vt:lpstr>
      <vt:lpstr>Regional Demand Overview: Health Care</vt:lpstr>
      <vt:lpstr>Health Care Top 10 Jobs Wages</vt:lpstr>
      <vt:lpstr>Health Care Top 10 Jobs Educational Requirements</vt:lpstr>
      <vt:lpstr>Retail &amp; hospitality</vt:lpstr>
      <vt:lpstr>PowerPoint Presentation</vt:lpstr>
      <vt:lpstr>PowerPoint Presentation</vt:lpstr>
      <vt:lpstr>Regional Demand Overview: Retail &amp; Hospitality</vt:lpstr>
      <vt:lpstr>Retail &amp; Hospitality Top 10 Jobs Wages</vt:lpstr>
      <vt:lpstr>Retail &amp; Hospitality Top 10 Jobs Educational Requirements</vt:lpstr>
      <vt:lpstr>AGRICULTURE</vt:lpstr>
      <vt:lpstr>PowerPoint Presentation</vt:lpstr>
      <vt:lpstr>PowerPoint Presentation</vt:lpstr>
      <vt:lpstr>Regional Demand Overview: Agriculture</vt:lpstr>
      <vt:lpstr>Agriculture Top 10 Jobs Wages</vt:lpstr>
      <vt:lpstr>PowerPoint Presentation</vt:lpstr>
      <vt:lpstr>Labor Market and Job Demand Summary</vt:lpstr>
      <vt:lpstr>Labor Market and Job Demand Summary</vt:lpstr>
      <vt:lpstr>PowerPoint Presentation</vt:lpstr>
      <vt:lpstr>Data notes and sources </vt:lpstr>
      <vt:lpstr>Special data notes</vt:lpstr>
      <vt:lpstr>Understanding clusters</vt:lpstr>
      <vt:lpstr>Understanding demand vs. employment</vt:lpstr>
      <vt:lpstr>Data sources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dc:creator>
  <cp:lastModifiedBy>Lisa Katz</cp:lastModifiedBy>
  <cp:revision>348</cp:revision>
  <cp:lastPrinted>2014-02-20T21:23:50Z</cp:lastPrinted>
  <dcterms:created xsi:type="dcterms:W3CDTF">2013-04-05T13:10:57Z</dcterms:created>
  <dcterms:modified xsi:type="dcterms:W3CDTF">2014-04-29T11:59:02Z</dcterms:modified>
</cp:coreProperties>
</file>