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5" r:id="rId3"/>
    <p:sldId id="377" r:id="rId4"/>
    <p:sldId id="361" r:id="rId5"/>
    <p:sldId id="362" r:id="rId6"/>
    <p:sldId id="378" r:id="rId7"/>
    <p:sldId id="375" r:id="rId8"/>
    <p:sldId id="368" r:id="rId9"/>
    <p:sldId id="383" r:id="rId10"/>
    <p:sldId id="287" r:id="rId11"/>
    <p:sldId id="373" r:id="rId12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579"/>
    <a:srgbClr val="F57B17"/>
    <a:srgbClr val="C2C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7211" autoAdjust="0"/>
  </p:normalViewPr>
  <p:slideViewPr>
    <p:cSldViewPr>
      <p:cViewPr varScale="1">
        <p:scale>
          <a:sx n="64" d="100"/>
          <a:sy n="64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057040296433535"/>
          <c:y val="2.2245467346695368E-2"/>
          <c:w val="0.48148842056507646"/>
          <c:h val="0.95550906530660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4A61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5C5C5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'[all occupations top postings.xls]Data'!$B$2:$B$16</c:f>
              <c:strCache>
                <c:ptCount val="15"/>
                <c:pt idx="0">
                  <c:v>Retail Salespersons</c:v>
                </c:pt>
                <c:pt idx="1">
                  <c:v>Registered Nurses</c:v>
                </c:pt>
                <c:pt idx="2">
                  <c:v>Heavy And Tractor-Trailer Truck Drivers</c:v>
                </c:pt>
                <c:pt idx="3">
                  <c:v>Software Developers, Applications</c:v>
                </c:pt>
                <c:pt idx="4">
                  <c:v>Customer Service Representatives</c:v>
                </c:pt>
                <c:pt idx="5">
                  <c:v>Sales Representatives, Wholesale And Manufacturing, Except Technical And Scientific Products</c:v>
                </c:pt>
                <c:pt idx="6">
                  <c:v>First-Line Supervisors Of Retail Sales Workers</c:v>
                </c:pt>
                <c:pt idx="7">
                  <c:v>Secretaries And Administrative Assistants, Except Legal, Medical, And Executive</c:v>
                </c:pt>
                <c:pt idx="8">
                  <c:v>Medical And Health Services Managers</c:v>
                </c:pt>
                <c:pt idx="9">
                  <c:v>Maintenance And Repair Workers, General</c:v>
                </c:pt>
                <c:pt idx="10">
                  <c:v>Combined Food Preparation And Serving Workers, Including Fast Food</c:v>
                </c:pt>
                <c:pt idx="11">
                  <c:v>First-Line Supervisors Of Food Preparation And Serving Workers</c:v>
                </c:pt>
                <c:pt idx="12">
                  <c:v>Laborers And Freight, Stock, And Material Movers, Hand</c:v>
                </c:pt>
                <c:pt idx="13">
                  <c:v>Janitors And Cleaners, Except Maids And Housekeeping Cleaners</c:v>
                </c:pt>
                <c:pt idx="14">
                  <c:v>Office Clerks, General</c:v>
                </c:pt>
              </c:strCache>
            </c:strRef>
          </c:cat>
          <c:val>
            <c:numRef>
              <c:f>'[all occupations top postings.xls]Data'!$C$2:$C$16</c:f>
              <c:numCache>
                <c:formatCode>#,##0</c:formatCode>
                <c:ptCount val="15"/>
                <c:pt idx="0">
                  <c:v>539</c:v>
                </c:pt>
                <c:pt idx="1">
                  <c:v>450</c:v>
                </c:pt>
                <c:pt idx="2">
                  <c:v>423</c:v>
                </c:pt>
                <c:pt idx="3">
                  <c:v>392</c:v>
                </c:pt>
                <c:pt idx="4">
                  <c:v>359</c:v>
                </c:pt>
                <c:pt idx="5">
                  <c:v>341</c:v>
                </c:pt>
                <c:pt idx="6">
                  <c:v>331</c:v>
                </c:pt>
                <c:pt idx="7">
                  <c:v>319</c:v>
                </c:pt>
                <c:pt idx="8">
                  <c:v>295</c:v>
                </c:pt>
                <c:pt idx="9">
                  <c:v>251</c:v>
                </c:pt>
                <c:pt idx="10">
                  <c:v>218</c:v>
                </c:pt>
                <c:pt idx="11">
                  <c:v>196</c:v>
                </c:pt>
                <c:pt idx="12">
                  <c:v>190</c:v>
                </c:pt>
                <c:pt idx="13">
                  <c:v>184</c:v>
                </c:pt>
                <c:pt idx="14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58"/>
        <c:axId val="41233408"/>
        <c:axId val="41251584"/>
      </c:barChart>
      <c:catAx>
        <c:axId val="412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5C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1251584"/>
        <c:crosses val="autoZero"/>
        <c:auto val="1"/>
        <c:lblAlgn val="ctr"/>
        <c:lblOffset val="100"/>
        <c:noMultiLvlLbl val="0"/>
      </c:catAx>
      <c:valAx>
        <c:axId val="4125158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41233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81508094255"/>
          <c:y val="2.2640584942427291E-2"/>
          <c:w val="0.7172794171756568"/>
          <c:h val="0.88561743182556696"/>
        </c:manualLayout>
      </c:layout>
      <c:lineChart>
        <c:grouping val="standard"/>
        <c:varyColors val="0"/>
        <c:ser>
          <c:idx val="1"/>
          <c:order val="0"/>
          <c:tx>
            <c:strRef>
              <c:f>'[Washtenaw HC over time..xls]Sheet1'!$A$3</c:f>
              <c:strCache>
                <c:ptCount val="1"/>
                <c:pt idx="0">
                  <c:v>Washtenaw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time..xls]Sheet1'!$B$3:$G$3</c:f>
              <c:numCache>
                <c:formatCode>#,##0</c:formatCode>
                <c:ptCount val="6"/>
                <c:pt idx="0">
                  <c:v>3214</c:v>
                </c:pt>
                <c:pt idx="1">
                  <c:v>3056</c:v>
                </c:pt>
                <c:pt idx="2">
                  <c:v>3470</c:v>
                </c:pt>
                <c:pt idx="3">
                  <c:v>3772</c:v>
                </c:pt>
                <c:pt idx="4">
                  <c:v>5379</c:v>
                </c:pt>
                <c:pt idx="5">
                  <c:v>4132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'[Washtenaw HC over time..xls]Sheet1'!$A$4</c:f>
              <c:strCache>
                <c:ptCount val="1"/>
                <c:pt idx="0">
                  <c:v>Monroe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time..xls]Sheet1'!$B$4:$G$4</c:f>
              <c:numCache>
                <c:formatCode>#,##0</c:formatCode>
                <c:ptCount val="6"/>
                <c:pt idx="0">
                  <c:v>285</c:v>
                </c:pt>
                <c:pt idx="1">
                  <c:v>402</c:v>
                </c:pt>
                <c:pt idx="2">
                  <c:v>540</c:v>
                </c:pt>
                <c:pt idx="3">
                  <c:v>522</c:v>
                </c:pt>
                <c:pt idx="4">
                  <c:v>559</c:v>
                </c:pt>
                <c:pt idx="5">
                  <c:v>328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'[Washtenaw HC over time..xls]Sheet1'!$A$5</c:f>
              <c:strCache>
                <c:ptCount val="1"/>
                <c:pt idx="0">
                  <c:v>Livingston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time..xls]Sheet1'!$B$5:$G$5</c:f>
              <c:numCache>
                <c:formatCode>#,##0</c:formatCode>
                <c:ptCount val="6"/>
                <c:pt idx="0">
                  <c:v>366</c:v>
                </c:pt>
                <c:pt idx="1">
                  <c:v>452</c:v>
                </c:pt>
                <c:pt idx="2">
                  <c:v>440</c:v>
                </c:pt>
                <c:pt idx="3">
                  <c:v>459</c:v>
                </c:pt>
                <c:pt idx="4">
                  <c:v>653</c:v>
                </c:pt>
                <c:pt idx="5">
                  <c:v>356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'[Washtenaw HC over time..xls]Sheet1'!$A$6</c:f>
              <c:strCache>
                <c:ptCount val="1"/>
                <c:pt idx="0">
                  <c:v>Lenawee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time..xls]Sheet1'!$B$6:$G$6</c:f>
              <c:numCache>
                <c:formatCode>#,##0</c:formatCode>
                <c:ptCount val="6"/>
                <c:pt idx="0">
                  <c:v>313</c:v>
                </c:pt>
                <c:pt idx="1">
                  <c:v>351</c:v>
                </c:pt>
                <c:pt idx="2">
                  <c:v>270</c:v>
                </c:pt>
                <c:pt idx="3">
                  <c:v>595</c:v>
                </c:pt>
                <c:pt idx="4">
                  <c:v>492</c:v>
                </c:pt>
                <c:pt idx="5">
                  <c:v>258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'[Washtenaw HC over time..xls]Sheet1'!$A$7</c:f>
              <c:strCache>
                <c:ptCount val="1"/>
                <c:pt idx="0">
                  <c:v>Jackson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time..xls]Sheet1'!$B$7:$G$7</c:f>
              <c:numCache>
                <c:formatCode>#,##0</c:formatCode>
                <c:ptCount val="6"/>
                <c:pt idx="0">
                  <c:v>989</c:v>
                </c:pt>
                <c:pt idx="1">
                  <c:v>1103</c:v>
                </c:pt>
                <c:pt idx="2">
                  <c:v>1154</c:v>
                </c:pt>
                <c:pt idx="3">
                  <c:v>1073</c:v>
                </c:pt>
                <c:pt idx="4">
                  <c:v>1024</c:v>
                </c:pt>
                <c:pt idx="5">
                  <c:v>597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'[Washtenaw HC over time..xls]Sheet1'!$A$8</c:f>
              <c:strCache>
                <c:ptCount val="1"/>
                <c:pt idx="0">
                  <c:v>Hillsdale</c:v>
                </c:pt>
              </c:strCache>
            </c:strRef>
          </c:tx>
          <c:cat>
            <c:strRef>
              <c:f>'[Washtenaw HC over time..xls]Sheet1'!$B$2:$G$2</c:f>
              <c:strCache>
                <c:ptCount val="6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Year to Date</c:v>
                </c:pt>
              </c:strCache>
            </c:strRef>
          </c:cat>
          <c:val>
            <c:numRef>
              <c:f>'[Washtenaw HC over time..xls]Sheet1'!$B$8:$G$8</c:f>
              <c:numCache>
                <c:formatCode>#,##0</c:formatCode>
                <c:ptCount val="6"/>
                <c:pt idx="0">
                  <c:v>49</c:v>
                </c:pt>
                <c:pt idx="1">
                  <c:v>56</c:v>
                </c:pt>
                <c:pt idx="2">
                  <c:v>75</c:v>
                </c:pt>
                <c:pt idx="3">
                  <c:v>109</c:v>
                </c:pt>
                <c:pt idx="4">
                  <c:v>110</c:v>
                </c:pt>
                <c:pt idx="5">
                  <c:v>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6656"/>
        <c:axId val="47976448"/>
      </c:lineChart>
      <c:catAx>
        <c:axId val="510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76448"/>
        <c:crosses val="autoZero"/>
        <c:auto val="1"/>
        <c:lblAlgn val="ctr"/>
        <c:lblOffset val="100"/>
        <c:noMultiLvlLbl val="0"/>
      </c:catAx>
      <c:valAx>
        <c:axId val="47976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Online Job Postings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04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01287806313929"/>
          <c:y val="8.5540347025110972E-2"/>
          <c:w val="0.1489846105676951"/>
          <c:h val="0.388457226744961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9181508094255"/>
          <c:y val="3.8262600649495083E-2"/>
          <c:w val="0.5770925464475416"/>
          <c:h val="0.86999555140353213"/>
        </c:manualLayout>
      </c:layout>
      <c:lineChart>
        <c:grouping val="standard"/>
        <c:varyColors val="0"/>
        <c:ser>
          <c:idx val="1"/>
          <c:order val="0"/>
          <c:tx>
            <c:strRef>
              <c:f>ProgramPacketCompletionsList!$B$2</c:f>
              <c:strCache>
                <c:ptCount val="1"/>
                <c:pt idx="0">
                  <c:v>Registered Nursing, Nursing Administration, Nursing Research and Clinical Nursing</c:v>
                </c:pt>
              </c:strCache>
            </c:strRef>
          </c:tx>
          <c:cat>
            <c:numRef>
              <c:f>ProgramPacketCompletionsList!$C$1:$J$1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ProgramPacketCompletionsList!$C$2:$J$2</c:f>
              <c:numCache>
                <c:formatCode>#,##0;[Red]\ \(#,##0\)</c:formatCode>
                <c:ptCount val="8"/>
                <c:pt idx="0">
                  <c:v>592</c:v>
                </c:pt>
                <c:pt idx="1">
                  <c:v>551</c:v>
                </c:pt>
                <c:pt idx="2">
                  <c:v>616</c:v>
                </c:pt>
                <c:pt idx="3">
                  <c:v>658</c:v>
                </c:pt>
                <c:pt idx="4">
                  <c:v>730</c:v>
                </c:pt>
                <c:pt idx="5">
                  <c:v>849</c:v>
                </c:pt>
                <c:pt idx="6">
                  <c:v>871</c:v>
                </c:pt>
                <c:pt idx="7">
                  <c:v>939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ProgramPacketCompletionsList!$B$3</c:f>
              <c:strCache>
                <c:ptCount val="1"/>
                <c:pt idx="0">
                  <c:v>Nursing Assistant/Aid and Patient Care Asistant/Aide</c:v>
                </c:pt>
              </c:strCache>
            </c:strRef>
          </c:tx>
          <c:cat>
            <c:numRef>
              <c:f>ProgramPacketCompletionsList!$C$1:$J$1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ProgramPacketCompletionsList!$C$3:$J$3</c:f>
              <c:numCache>
                <c:formatCode>#,##0;[Red]\ \(#,##0\)</c:formatCode>
                <c:ptCount val="8"/>
                <c:pt idx="0" formatCode="General">
                  <c:v>262</c:v>
                </c:pt>
                <c:pt idx="1">
                  <c:v>338</c:v>
                </c:pt>
                <c:pt idx="2">
                  <c:v>421</c:v>
                </c:pt>
                <c:pt idx="3">
                  <c:v>651</c:v>
                </c:pt>
                <c:pt idx="4">
                  <c:v>554</c:v>
                </c:pt>
                <c:pt idx="5">
                  <c:v>768</c:v>
                </c:pt>
                <c:pt idx="6">
                  <c:v>471</c:v>
                </c:pt>
                <c:pt idx="7">
                  <c:v>385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ProgramPacketCompletionsList!$B$4</c:f>
              <c:strCache>
                <c:ptCount val="1"/>
                <c:pt idx="0">
                  <c:v>Medical/Clinical Assistant</c:v>
                </c:pt>
              </c:strCache>
            </c:strRef>
          </c:tx>
          <c:cat>
            <c:numRef>
              <c:f>ProgramPacketCompletionsList!$C$1:$J$1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ProgramPacketCompletionsList!$C$4:$J$4</c:f>
              <c:numCache>
                <c:formatCode>General</c:formatCode>
                <c:ptCount val="8"/>
                <c:pt idx="0">
                  <c:v>250</c:v>
                </c:pt>
                <c:pt idx="1">
                  <c:v>264</c:v>
                </c:pt>
                <c:pt idx="2">
                  <c:v>375</c:v>
                </c:pt>
                <c:pt idx="3">
                  <c:v>466</c:v>
                </c:pt>
                <c:pt idx="4">
                  <c:v>545</c:v>
                </c:pt>
                <c:pt idx="5">
                  <c:v>533</c:v>
                </c:pt>
                <c:pt idx="6">
                  <c:v>402</c:v>
                </c:pt>
                <c:pt idx="7">
                  <c:v>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41120"/>
        <c:axId val="47991424"/>
      </c:lineChart>
      <c:catAx>
        <c:axId val="479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91424"/>
        <c:crosses val="autoZero"/>
        <c:auto val="1"/>
        <c:lblAlgn val="ctr"/>
        <c:lblOffset val="100"/>
        <c:noMultiLvlLbl val="0"/>
      </c:catAx>
      <c:valAx>
        <c:axId val="47991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Number of college completions</a:t>
                </a:r>
                <a:endParaRPr lang="en-US" sz="1400" dirty="0"/>
              </a:p>
            </c:rich>
          </c:tx>
          <c:layout/>
          <c:overlay val="0"/>
        </c:title>
        <c:numFmt formatCode="#,##0;[Red]\ \(#,##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4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5154535409328"/>
          <c:y val="7.5125777817098699E-2"/>
          <c:w val="0.25934845464590667"/>
          <c:h val="0.68814070910627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2013</a:t>
            </a:r>
            <a:r>
              <a:rPr lang="en-US" sz="1800" b="1" baseline="0" dirty="0"/>
              <a:t> Completions vs. 2013-2014 Job Demand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 dirty="0"/>
              <a:t>(demand= number of online job postings)</a:t>
            </a:r>
            <a:endParaRPr lang="en-US" sz="1400" b="1" dirty="0"/>
          </a:p>
        </c:rich>
      </c:tx>
      <c:layout>
        <c:manualLayout>
          <c:xMode val="edge"/>
          <c:yMode val="edge"/>
          <c:x val="0.24136482939632548"/>
          <c:y val="2.54171932212177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744399374320633E-2"/>
          <c:y val="0.24676125129574758"/>
          <c:w val="0.91431957368965244"/>
          <c:h val="0.613485914239578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E62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'Occupation Headline'!$B$9:$D$9</c:f>
              <c:strCache>
                <c:ptCount val="3"/>
                <c:pt idx="0">
                  <c:v>Individuals Employed (2014)</c:v>
                </c:pt>
                <c:pt idx="1">
                  <c:v>Online Job Postings (2013-2014, Last 365 Days)</c:v>
                </c:pt>
                <c:pt idx="2">
                  <c:v>Health Care College Completions (2013)</c:v>
                </c:pt>
              </c:strCache>
            </c:strRef>
          </c:cat>
          <c:val>
            <c:numRef>
              <c:f>'Occupation Headline'!$B$10:$D$10</c:f>
              <c:numCache>
                <c:formatCode>#,##0</c:formatCode>
                <c:ptCount val="3"/>
                <c:pt idx="0" formatCode="#,##0;[Red]\ \(#,##0\)">
                  <c:v>46462.681900000011</c:v>
                </c:pt>
                <c:pt idx="1">
                  <c:v>9076</c:v>
                </c:pt>
                <c:pt idx="2">
                  <c:v>3705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45320064"/>
        <c:axId val="45321600"/>
      </c:barChart>
      <c:catAx>
        <c:axId val="453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1600"/>
        <c:crosses val="autoZero"/>
        <c:auto val="1"/>
        <c:lblAlgn val="ctr"/>
        <c:lblOffset val="100"/>
        <c:noMultiLvlLbl val="0"/>
      </c:catAx>
      <c:valAx>
        <c:axId val="45321600"/>
        <c:scaling>
          <c:orientation val="minMax"/>
        </c:scaling>
        <c:delete val="0"/>
        <c:axPos val="l"/>
        <c:numFmt formatCode="#,##0;[Red]\ \(#,##0\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0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0.51473</cdr:x>
      <cdr:y>0.13352</cdr:y>
    </cdr:from>
    <cdr:to>
      <cdr:x>0.97654</cdr:x>
      <cdr:y>0.47874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3036" y="618917"/>
          <a:ext cx="3483783" cy="16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/>
            <a:t>*Demand</a:t>
          </a:r>
          <a:r>
            <a:rPr lang="en-US" sz="1800" b="1" i="1" baseline="0" dirty="0"/>
            <a:t> is 2.4 times higher than the number of new graduates for 2013-2014. Higher </a:t>
          </a:r>
          <a:r>
            <a:rPr lang="en-US" sz="1800" b="1" i="1" baseline="0" dirty="0" err="1"/>
            <a:t>ed</a:t>
          </a:r>
          <a:r>
            <a:rPr lang="en-US" sz="1800" b="1" i="1" baseline="0" dirty="0"/>
            <a:t> cannot be the only source of talent for MI employers. </a:t>
          </a:r>
          <a:endParaRPr lang="en-US" sz="18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2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/>
          <a:lstStyle>
            <a:lvl1pPr algn="r">
              <a:defRPr sz="1100"/>
            </a:lvl1pPr>
          </a:lstStyle>
          <a:p>
            <a:fld id="{444F427B-5692-42F7-B46F-72BE470F4FB9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373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776373"/>
            <a:ext cx="2972098" cy="461351"/>
          </a:xfrm>
          <a:prstGeom prst="rect">
            <a:avLst/>
          </a:prstGeom>
        </p:spPr>
        <p:txBody>
          <a:bodyPr vert="horz" lIns="87005" tIns="43503" rIns="87005" bIns="43503" rtlCol="0" anchor="b"/>
          <a:lstStyle>
            <a:lvl1pPr algn="r">
              <a:defRPr sz="1100"/>
            </a:lvl1pPr>
          </a:lstStyle>
          <a:p>
            <a:fld id="{ECCE1BDF-616F-47CD-91B1-EF16E9130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/>
          <a:lstStyle>
            <a:lvl1pPr algn="r">
              <a:defRPr sz="1200"/>
            </a:lvl1pPr>
          </a:lstStyle>
          <a:p>
            <a:fld id="{B66B92C2-D1C0-49A4-AF38-3D1F9EE5A3A7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3" tIns="45987" rIns="91973" bIns="459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vert="horz" lIns="91973" tIns="45987" rIns="91973" bIns="459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5"/>
            <a:ext cx="2971800" cy="461963"/>
          </a:xfrm>
          <a:prstGeom prst="rect">
            <a:avLst/>
          </a:prstGeom>
        </p:spPr>
        <p:txBody>
          <a:bodyPr vert="horz" lIns="91973" tIns="45987" rIns="91973" bIns="45987" rtlCol="0" anchor="b"/>
          <a:lstStyle>
            <a:lvl1pPr algn="r">
              <a:defRPr sz="1200"/>
            </a:lvl1pPr>
          </a:lstStyle>
          <a:p>
            <a:fld id="{1F1E9649-9301-4356-8D8A-C2B1E1A3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graduates cannot possibly fill all of the open positions. Demand is 2.4 times higher (healthcare) than the need.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C3C0-7472-4D14-BC9B-C5E5701A22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overview of what Region</a:t>
            </a:r>
            <a:r>
              <a:rPr lang="en-US" baseline="0" dirty="0" smtClean="0"/>
              <a:t> 9 looks like and comparison to state.</a:t>
            </a:r>
          </a:p>
          <a:p>
            <a:r>
              <a:rPr lang="en-US" baseline="0" dirty="0" smtClean="0"/>
              <a:t>WIN releases quarterly workforce reports for the WIN region and Region 9 and all individual counties.  WIN region reports are available by visiting www.win-semich.org.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</a:t>
            </a:r>
            <a:r>
              <a:rPr lang="en-US" baseline="0" dirty="0" smtClean="0"/>
              <a:t> is organized by occupational clusters rather than by industry.</a:t>
            </a:r>
            <a:endParaRPr lang="en-US" dirty="0" smtClean="0"/>
          </a:p>
          <a:p>
            <a:r>
              <a:rPr lang="en-US" dirty="0" smtClean="0"/>
              <a:t>Online</a:t>
            </a:r>
            <a:r>
              <a:rPr lang="en-US" baseline="0" dirty="0" smtClean="0"/>
              <a:t> job postings</a:t>
            </a:r>
          </a:p>
          <a:p>
            <a:r>
              <a:rPr lang="en-US" baseline="0" dirty="0" smtClean="0"/>
              <a:t>Explain Burning glass</a:t>
            </a:r>
            <a:r>
              <a:rPr lang="en-US" baseline="0" dirty="0"/>
              <a:t> </a:t>
            </a:r>
            <a:r>
              <a:rPr lang="en-US" baseline="0" dirty="0" smtClean="0"/>
              <a:t>online postings data-this is by occupational cluster, not by industry.</a:t>
            </a:r>
          </a:p>
          <a:p>
            <a:r>
              <a:rPr lang="en-US" baseline="0" dirty="0" smtClean="0"/>
              <a:t>This shows job postings in health care over time.</a:t>
            </a:r>
          </a:p>
          <a:p>
            <a:r>
              <a:rPr lang="en-US" baseline="0" dirty="0" smtClean="0"/>
              <a:t>Health care postings have been higher in the past 4 quarters than over the past three years.  </a:t>
            </a:r>
          </a:p>
          <a:p>
            <a:r>
              <a:rPr lang="en-US" baseline="0" dirty="0" smtClean="0"/>
              <a:t>All occupational clusters experienced a peak in Q3 2013.  This is not specific to Health care.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Educational</a:t>
            </a:r>
            <a:r>
              <a:rPr lang="en-US" baseline="0" dirty="0" smtClean="0"/>
              <a:t> services might be skewing the data slightly.  When Burning Glass sees University in a posting, some of these postings may be put into the educational services bucket.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C3C0-7472-4D14-BC9B-C5E5701A2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top 15 jobs in demand, there are two health care related occupations included.</a:t>
            </a:r>
          </a:p>
          <a:p>
            <a:r>
              <a:rPr lang="en-US" dirty="0" smtClean="0"/>
              <a:t>Can</a:t>
            </a:r>
            <a:r>
              <a:rPr lang="en-US" baseline="0" dirty="0" smtClean="0"/>
              <a:t> anyone give insight regarding why medical and health services managers are included?  Is this a shift?  Why?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C3C0-7472-4D14-BC9B-C5E5701A22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the 44% need for associate degree registered nurses.</a:t>
            </a:r>
            <a:r>
              <a:rPr lang="en-US" baseline="0" dirty="0" smtClean="0"/>
              <a:t>  How many of them still accept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degree RN’s?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 see anything different in your requirements for these positions?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9649-9301-4356-8D8A-C2B1E1A38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Washtenaw county consistently has the highest numbers of postings.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C3C0-7472-4D14-BC9B-C5E5701A22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Where </a:t>
            </a:r>
            <a:r>
              <a:rPr lang="en-US" baseline="0" dirty="0" smtClean="0"/>
              <a:t>are you finding talent/hiring from? In the region? Outside the region?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C3C0-7472-4D14-BC9B-C5E5701A22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006E-C24B-4EDC-9DAA-3C3449C652CE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7" y="5867400"/>
            <a:ext cx="2505703" cy="12118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8162" y="2268742"/>
            <a:ext cx="7772400" cy="147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</a:rPr>
              <a:t>TITLE</a:t>
            </a: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7"/>
          <p:cNvSpPr>
            <a:spLocks noGrp="1"/>
          </p:cNvSpPr>
          <p:nvPr>
            <p:ph type="subTitle" idx="1" hasCustomPrompt="1"/>
          </p:nvPr>
        </p:nvSpPr>
        <p:spPr>
          <a:xfrm>
            <a:off x="2514600" y="6168512"/>
            <a:ext cx="6400800" cy="6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SUBTITLE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FE7C-3003-4C5E-8320-C77A13DE45D1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D610-4F33-453F-AAA7-5996C307B36F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471E-9E5A-4006-AF17-C819A78CA66C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" y="5646176"/>
            <a:ext cx="2505703" cy="12118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07FD-939F-40D8-B1B5-72997AF4C872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3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782F-01BE-434B-AAA9-4E96313669AB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" y="5646176"/>
            <a:ext cx="2505703" cy="12118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3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39D6-FEB3-46DF-9708-5F1F4208FB06}" type="datetime1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A97-6617-478D-B620-66CECDF6DB08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56A5-BFA3-497E-9229-C09B2E2F0FE2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B11D-2D37-4DA9-936F-934EB1411DAC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11B8-40AE-4299-8B65-999D81AC9B1A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A01F-A09D-42E6-85FF-BB5BEE352D75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FFFD-A573-4546-8C92-754B66A650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" y="5646176"/>
            <a:ext cx="2505703" cy="12118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-semich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icia.walding@WIN-SEMIC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t="4054" r="18211" b="4293"/>
          <a:stretch/>
        </p:blipFill>
        <p:spPr bwMode="auto">
          <a:xfrm>
            <a:off x="0" y="0"/>
            <a:ext cx="9372599" cy="69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859" y="202718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Workforce Intelligence Network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520" y="5951050"/>
            <a:ext cx="8765079" cy="998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2514600" y="6007512"/>
            <a:ext cx="6629400" cy="92399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Greater Ann Arbor Region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Health Leaders Council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1" y="6088210"/>
            <a:ext cx="1743703" cy="8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" y="5646176"/>
            <a:ext cx="2505703" cy="12118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600" y="439509"/>
            <a:ext cx="7696200" cy="5275491"/>
            <a:chOff x="1219200" y="439509"/>
            <a:chExt cx="7696200" cy="5275491"/>
          </a:xfrm>
        </p:grpSpPr>
        <p:sp>
          <p:nvSpPr>
            <p:cNvPr id="4" name="Rectangle 3"/>
            <p:cNvSpPr/>
            <p:nvPr/>
          </p:nvSpPr>
          <p:spPr>
            <a:xfrm>
              <a:off x="1295400" y="576913"/>
              <a:ext cx="7620000" cy="4953000"/>
            </a:xfrm>
            <a:prstGeom prst="rect">
              <a:avLst/>
            </a:prstGeom>
            <a:solidFill>
              <a:srgbClr val="D3D579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457200"/>
              <a:ext cx="7239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CURRENT STATE OF AFFAIRS (MI data)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439509"/>
              <a:ext cx="7619999" cy="45719"/>
            </a:xfrm>
            <a:prstGeom prst="rect">
              <a:avLst/>
            </a:prstGeom>
            <a:solidFill>
              <a:schemeClr val="accent5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295401" y="5669281"/>
              <a:ext cx="7619999" cy="45719"/>
            </a:xfrm>
            <a:prstGeom prst="rect">
              <a:avLst/>
            </a:prstGeom>
            <a:solidFill>
              <a:schemeClr val="accent5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031321"/>
              </p:ext>
            </p:extLst>
          </p:nvPr>
        </p:nvGraphicFramePr>
        <p:xfrm>
          <a:off x="1143000" y="1053465"/>
          <a:ext cx="75438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13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3" y="135561"/>
            <a:ext cx="8229600" cy="11430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Want more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4" y="1600200"/>
            <a:ext cx="8229600" cy="3899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http://www.win-semich.org</a:t>
            </a:r>
            <a:endParaRPr lang="en-US" dirty="0" smtClean="0"/>
          </a:p>
          <a:p>
            <a:pPr marL="0" lvl="0" indent="0" algn="ctr">
              <a:buNone/>
              <a:defRPr/>
            </a:pPr>
            <a:endParaRPr lang="en-US" b="1" dirty="0" smtClean="0"/>
          </a:p>
          <a:p>
            <a:pPr marL="0" lvl="0" indent="0" algn="ctr">
              <a:buNone/>
              <a:defRPr/>
            </a:pPr>
            <a:endParaRPr lang="en-US" b="1" dirty="0"/>
          </a:p>
          <a:p>
            <a:pPr marL="0" lvl="0" indent="0" algn="ctr">
              <a:buNone/>
              <a:defRPr/>
            </a:pPr>
            <a:r>
              <a:rPr lang="en-US" b="1" dirty="0" smtClean="0"/>
              <a:t>Contact:</a:t>
            </a:r>
            <a:endParaRPr lang="en-US" b="1" dirty="0"/>
          </a:p>
          <a:p>
            <a:pPr marL="0" lvl="0" indent="0" algn="ctr">
              <a:buNone/>
              <a:defRPr/>
            </a:pPr>
            <a:r>
              <a:rPr lang="en-US" b="1" dirty="0" smtClean="0">
                <a:hlinkClick r:id="rId4"/>
              </a:rPr>
              <a:t>Tricia.walding@WIN-SEMICH.ORG</a:t>
            </a:r>
            <a:endParaRPr lang="en-US" b="1" dirty="0" smtClean="0"/>
          </a:p>
          <a:p>
            <a:pPr marL="0" lvl="0" indent="0" algn="ctr">
              <a:buNone/>
              <a:defRPr/>
            </a:pPr>
            <a:r>
              <a:rPr lang="en-US" b="1" dirty="0" smtClean="0"/>
              <a:t>734-552-6710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4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" y="5646176"/>
            <a:ext cx="2505703" cy="12118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600" y="458154"/>
            <a:ext cx="7696200" cy="5275491"/>
            <a:chOff x="1219200" y="439509"/>
            <a:chExt cx="7696200" cy="5275491"/>
          </a:xfrm>
        </p:grpSpPr>
        <p:sp>
          <p:nvSpPr>
            <p:cNvPr id="4" name="Rectangle 3"/>
            <p:cNvSpPr/>
            <p:nvPr/>
          </p:nvSpPr>
          <p:spPr>
            <a:xfrm>
              <a:off x="1295400" y="576913"/>
              <a:ext cx="7620000" cy="4953000"/>
            </a:xfrm>
            <a:prstGeom prst="rect">
              <a:avLst/>
            </a:prstGeom>
            <a:solidFill>
              <a:srgbClr val="D3D579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609600"/>
              <a:ext cx="7239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CURRENT STATE OF AFFAIRS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439509"/>
              <a:ext cx="7619999" cy="45719"/>
            </a:xfrm>
            <a:prstGeom prst="rect">
              <a:avLst/>
            </a:prstGeom>
            <a:solidFill>
              <a:schemeClr val="accent5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295401" y="5669281"/>
              <a:ext cx="7619999" cy="45719"/>
            </a:xfrm>
            <a:prstGeom prst="rect">
              <a:avLst/>
            </a:prstGeom>
            <a:solidFill>
              <a:schemeClr val="accent5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-622"/>
          <a:stretch/>
        </p:blipFill>
        <p:spPr bwMode="auto">
          <a:xfrm>
            <a:off x="-1" y="0"/>
            <a:ext cx="60752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7122" y="1317489"/>
            <a:ext cx="73172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This data covers Region 9 RPI: Washtenaw, Livingston, Monroe, Lenawee, Jackson, and Hillsdale Counties.</a:t>
            </a:r>
          </a:p>
          <a:p>
            <a:pPr algn="ctr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2013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64,766 Region 9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job postings 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(688,700 statewide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9.4% of job postings within the state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C:\Users\TriciaWS\Dropbox\WIN Quarterly Reports\Region 9 Quarterly Reports\Quarterly Workforce Reports Q2 2014\Images for Reports\Region 9 Images\HEALTH REG 9 Total Post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14379" r="6162" b="15294"/>
          <a:stretch/>
        </p:blipFill>
        <p:spPr bwMode="auto">
          <a:xfrm>
            <a:off x="645459" y="596443"/>
            <a:ext cx="8498541" cy="52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9920" y="6172200"/>
            <a:ext cx="468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Online job posting data according to Burning Glass Labor Insights for Q2 2014 Region 9.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929921" y="5433536"/>
            <a:ext cx="482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industries across Southeast Michigan and Region 9 experienced a peak in Q3 2013.  For the past four quarters, health care jobs postings have been higher that the last 3 years.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5245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9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care employment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471108"/>
          </a:xfrm>
        </p:spPr>
        <p:txBody>
          <a:bodyPr/>
          <a:lstStyle/>
          <a:p>
            <a:r>
              <a:rPr lang="en-US" dirty="0" smtClean="0"/>
              <a:t>Fast facts: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4639" y="6155140"/>
            <a:ext cx="292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EMSI complete employment</a:t>
            </a:r>
            <a:endParaRPr lang="en-US" dirty="0"/>
          </a:p>
        </p:txBody>
      </p:sp>
      <p:sp>
        <p:nvSpPr>
          <p:cNvPr id="12" name="Content Placeholder 11"/>
          <p:cNvSpPr txBox="1">
            <a:spLocks noGrp="1"/>
          </p:cNvSpPr>
          <p:nvPr>
            <p:ph sz="half" idx="2"/>
          </p:nvPr>
        </p:nvSpPr>
        <p:spPr>
          <a:xfrm>
            <a:off x="533400" y="1600200"/>
            <a:ext cx="457200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2013: Health care &gt;46,000  employed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Gender: 80.9% females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Age: 20.9% aged 55+, 45.3% aged 45+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Top </a:t>
            </a:r>
            <a:r>
              <a:rPr lang="en-US" sz="2000" dirty="0" smtClean="0">
                <a:solidFill>
                  <a:schemeClr val="tx1"/>
                </a:solidFill>
              </a:rPr>
              <a:t>jobs-Employment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Registered nurses (</a:t>
            </a:r>
            <a:r>
              <a:rPr lang="en-US" dirty="0" smtClean="0">
                <a:solidFill>
                  <a:schemeClr val="tx1"/>
                </a:solidFill>
              </a:rPr>
              <a:t>10,902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Nursing a</a:t>
            </a:r>
            <a:r>
              <a:rPr lang="en-US" dirty="0" smtClean="0">
                <a:solidFill>
                  <a:schemeClr val="tx1"/>
                </a:solidFill>
              </a:rPr>
              <a:t>ssistants(4,993)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Home health aides (</a:t>
            </a:r>
            <a:r>
              <a:rPr lang="en-US" dirty="0" smtClean="0">
                <a:solidFill>
                  <a:schemeClr val="tx1"/>
                </a:solidFill>
              </a:rPr>
              <a:t>3,148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C:\Users\TriciaWS\Dropbox\WIN Quarterly Reports\Region 9 Quarterly Reports\Region 9 ma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8872" r="6633" b="3315"/>
          <a:stretch/>
        </p:blipFill>
        <p:spPr bwMode="auto">
          <a:xfrm>
            <a:off x="4890314" y="1371600"/>
            <a:ext cx="4249270" cy="43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5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47"/>
            <a:ext cx="8610599" cy="77402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Top jobs in demand in Region 9</a:t>
            </a:r>
            <a:br>
              <a:rPr lang="en-US" sz="3200" dirty="0" smtClean="0"/>
            </a:br>
            <a:r>
              <a:rPr lang="en-US" sz="3200" dirty="0" smtClean="0"/>
              <a:t>(5/25/2014-8/22/2014)</a:t>
            </a:r>
            <a:endParaRPr lang="en-US" sz="3200" dirty="0"/>
          </a:p>
        </p:txBody>
      </p:sp>
      <p:sp>
        <p:nvSpPr>
          <p:cNvPr id="8" name="TextBox 1"/>
          <p:cNvSpPr txBox="1"/>
          <p:nvPr/>
        </p:nvSpPr>
        <p:spPr>
          <a:xfrm>
            <a:off x="6701619" y="6058845"/>
            <a:ext cx="2212643" cy="3965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Burning Glass Technologies</a:t>
            </a:r>
            <a:endParaRPr lang="en-US" sz="11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24839"/>
              </p:ext>
            </p:extLst>
          </p:nvPr>
        </p:nvGraphicFramePr>
        <p:xfrm>
          <a:off x="838200" y="685800"/>
          <a:ext cx="7924800" cy="537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6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C:\Users\TriciaWS\Dropbox\WIN Quarterly Reports\Region 9 Quarterly Reports\Quarterly Workforce Reports Q2 2014\Images for Reports\Region 9 Images\HEALTH TOTAL CLUSTER REG 9 Q2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" y="0"/>
            <a:ext cx="8325849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905000"/>
            <a:ext cx="3657600" cy="4144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 15 Health Care Occupations in Demand- Region 9 Q2 2014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654621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Region 9 job postings, Burning Glass Labor Insights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9 Q2 2014 Health Care Educational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FFFD-A573-4546-8C92-754B66A650F3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TriciaWS\Dropbox\WIN Quarterly Reports\Region 9 Quarterly Reports\Quarterly Workforce Reports Q2 2014\Images for Reports\Region 9 Images\HEALTH REG 9 Q2 2014 ed attain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21699" r="6363" b="21569"/>
          <a:stretch/>
        </p:blipFill>
        <p:spPr bwMode="auto">
          <a:xfrm>
            <a:off x="645459" y="1676400"/>
            <a:ext cx="8282187" cy="41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61722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 10 Jobs in Demand according to Burning Glass Labor Insights.  Data acquired from Economic Modeling Specialists, Inc. Data is for Q2 2014 Region 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33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Health care demand by county-</a:t>
            </a:r>
            <a:r>
              <a:rPr lang="en-US" sz="2400" dirty="0" smtClean="0"/>
              <a:t>(Q2 2014)</a:t>
            </a: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6701619" y="6058845"/>
            <a:ext cx="2212643" cy="3965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Burning Glass Technologies</a:t>
            </a:r>
            <a:endParaRPr lang="en-US" sz="11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95429"/>
              </p:ext>
            </p:extLst>
          </p:nvPr>
        </p:nvGraphicFramePr>
        <p:xfrm>
          <a:off x="685800" y="609601"/>
          <a:ext cx="8458200" cy="544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7" y="124512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College completions </a:t>
            </a:r>
            <a:br>
              <a:rPr lang="en-US" dirty="0" smtClean="0"/>
            </a:br>
            <a:r>
              <a:rPr lang="en-US" sz="3100" dirty="0" smtClean="0"/>
              <a:t>(Selected programs in all regional colleges)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186115" y="6397113"/>
            <a:ext cx="42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EMSI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06963"/>
              </p:ext>
            </p:extLst>
          </p:nvPr>
        </p:nvGraphicFramePr>
        <p:xfrm>
          <a:off x="685800" y="1371600"/>
          <a:ext cx="832961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1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12351</TotalTime>
  <Words>598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Workforce Intelligence Network</vt:lpstr>
      <vt:lpstr>PowerPoint Presentation</vt:lpstr>
      <vt:lpstr>PowerPoint Presentation</vt:lpstr>
      <vt:lpstr>Health care employment</vt:lpstr>
      <vt:lpstr>Top jobs in demand in Region 9 (5/25/2014-8/22/2014)</vt:lpstr>
      <vt:lpstr>Top 15 Health Care Occupations in Demand- Region 9 Q2 2014</vt:lpstr>
      <vt:lpstr>Region 9 Q2 2014 Health Care Educational Attainment</vt:lpstr>
      <vt:lpstr>Health care demand by county-(Q2 2014)</vt:lpstr>
      <vt:lpstr>College completions  (Selected programs in all regional colleges)</vt:lpstr>
      <vt:lpstr>PowerPoint Presentation</vt:lpstr>
      <vt:lpstr>Want more data?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ASUS</dc:creator>
  <cp:lastModifiedBy>TriciaWS</cp:lastModifiedBy>
  <cp:revision>151</cp:revision>
  <cp:lastPrinted>2014-08-26T03:36:37Z</cp:lastPrinted>
  <dcterms:created xsi:type="dcterms:W3CDTF">2013-06-25T15:49:46Z</dcterms:created>
  <dcterms:modified xsi:type="dcterms:W3CDTF">2014-09-29T16:48:32Z</dcterms:modified>
</cp:coreProperties>
</file>