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73" r:id="rId2"/>
    <p:sldId id="266" r:id="rId3"/>
    <p:sldId id="275" r:id="rId4"/>
    <p:sldId id="267" r:id="rId5"/>
    <p:sldId id="268" r:id="rId6"/>
    <p:sldId id="269" r:id="rId7"/>
    <p:sldId id="288" r:id="rId8"/>
    <p:sldId id="289" r:id="rId9"/>
    <p:sldId id="287" r:id="rId10"/>
  </p:sldIdLst>
  <p:sldSz cx="24384000" cy="13716000"/>
  <p:notesSz cx="6858000" cy="9144000"/>
  <p:defaultTextStyle>
    <a:lvl1pPr algn="ctr" defTabSz="584200">
      <a:defRPr sz="5000">
        <a:latin typeface="+mn-lt"/>
        <a:ea typeface="+mn-ea"/>
        <a:cs typeface="+mn-cs"/>
        <a:sym typeface="Helvetica Light"/>
      </a:defRPr>
    </a:lvl1pPr>
    <a:lvl2pPr indent="228600" algn="ctr" defTabSz="584200">
      <a:defRPr sz="5000">
        <a:latin typeface="+mn-lt"/>
        <a:ea typeface="+mn-ea"/>
        <a:cs typeface="+mn-cs"/>
        <a:sym typeface="Helvetica Light"/>
      </a:defRPr>
    </a:lvl2pPr>
    <a:lvl3pPr indent="457200" algn="ctr" defTabSz="584200">
      <a:defRPr sz="5000">
        <a:latin typeface="+mn-lt"/>
        <a:ea typeface="+mn-ea"/>
        <a:cs typeface="+mn-cs"/>
        <a:sym typeface="Helvetica Light"/>
      </a:defRPr>
    </a:lvl3pPr>
    <a:lvl4pPr indent="685800" algn="ctr" defTabSz="584200">
      <a:defRPr sz="5000">
        <a:latin typeface="+mn-lt"/>
        <a:ea typeface="+mn-ea"/>
        <a:cs typeface="+mn-cs"/>
        <a:sym typeface="Helvetica Light"/>
      </a:defRPr>
    </a:lvl4pPr>
    <a:lvl5pPr indent="914400" algn="ctr" defTabSz="584200">
      <a:defRPr sz="5000">
        <a:latin typeface="+mn-lt"/>
        <a:ea typeface="+mn-ea"/>
        <a:cs typeface="+mn-cs"/>
        <a:sym typeface="Helvetica Light"/>
      </a:defRPr>
    </a:lvl5pPr>
    <a:lvl6pPr indent="1143000" algn="ctr" defTabSz="584200">
      <a:defRPr sz="5000">
        <a:latin typeface="+mn-lt"/>
        <a:ea typeface="+mn-ea"/>
        <a:cs typeface="+mn-cs"/>
        <a:sym typeface="Helvetica Light"/>
      </a:defRPr>
    </a:lvl6pPr>
    <a:lvl7pPr indent="1371600" algn="ctr" defTabSz="584200">
      <a:defRPr sz="5000">
        <a:latin typeface="+mn-lt"/>
        <a:ea typeface="+mn-ea"/>
        <a:cs typeface="+mn-cs"/>
        <a:sym typeface="Helvetica Light"/>
      </a:defRPr>
    </a:lvl7pPr>
    <a:lvl8pPr indent="1600200" algn="ctr" defTabSz="584200">
      <a:defRPr sz="5000">
        <a:latin typeface="+mn-lt"/>
        <a:ea typeface="+mn-ea"/>
        <a:cs typeface="+mn-cs"/>
        <a:sym typeface="Helvetica Light"/>
      </a:defRPr>
    </a:lvl8pPr>
    <a:lvl9pPr indent="1828800" algn="ctr" defTabSz="584200">
      <a:defRPr sz="5000"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35" autoAdjust="0"/>
  </p:normalViewPr>
  <p:slideViewPr>
    <p:cSldViewPr snapToGrid="0">
      <p:cViewPr varScale="1">
        <p:scale>
          <a:sx n="39" d="100"/>
          <a:sy n="39" d="100"/>
        </p:scale>
        <p:origin x="88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67940559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32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32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32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32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32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32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32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32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3200">
        <a:latin typeface="Avenir Roman"/>
        <a:ea typeface="Avenir Roman"/>
        <a:cs typeface="Avenir Roman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99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3200"/>
              </a:spcBef>
              <a:defRPr sz="3800"/>
            </a:lvl1pPr>
            <a:lvl2pPr marL="808264" indent="-465364">
              <a:spcBef>
                <a:spcPts val="3200"/>
              </a:spcBef>
              <a:defRPr sz="3800"/>
            </a:lvl2pPr>
            <a:lvl3pPr marL="1151164" indent="-465364">
              <a:spcBef>
                <a:spcPts val="3200"/>
              </a:spcBef>
              <a:defRPr sz="3800"/>
            </a:lvl3pPr>
            <a:lvl4pPr marL="1494064" indent="-465364">
              <a:spcBef>
                <a:spcPts val="3200"/>
              </a:spcBef>
              <a:defRPr sz="3800"/>
            </a:lvl4pPr>
            <a:lvl5pPr marL="1836964" indent="-465364">
              <a:spcBef>
                <a:spcPts val="3200"/>
              </a:spcBef>
              <a:defRPr sz="3800"/>
            </a:lvl5pPr>
          </a:lstStyle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ctr" defTabSz="584200">
        <a:defRPr sz="112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112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112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112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112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112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112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112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11200">
          <a:latin typeface="+mn-lt"/>
          <a:ea typeface="+mn-ea"/>
          <a:cs typeface="+mn-cs"/>
          <a:sym typeface="Helvetica Light"/>
        </a:defRPr>
      </a:lvl9pPr>
    </p:titleStyle>
    <p:bodyStyle>
      <a:lvl1pPr marL="617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1pPr>
      <a:lvl2pPr marL="1061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2pPr>
      <a:lvl3pPr marL="1506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3pPr>
      <a:lvl4pPr marL="1950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4pPr>
      <a:lvl5pPr marL="2395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5pPr>
      <a:lvl6pPr marL="2839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6pPr>
      <a:lvl7pPr marL="3284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7pPr>
      <a:lvl8pPr marL="3728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8pPr>
      <a:lvl9pPr marL="4173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6220" y="-1"/>
            <a:ext cx="9137780" cy="13691077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Mission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Identify the most important IT talent Issues. </a:t>
            </a:r>
          </a:p>
          <a:p>
            <a:r>
              <a:rPr lang="en-US" dirty="0" smtClean="0"/>
              <a:t>Create an actionable plan to address those issues.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410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6220" y="-1"/>
            <a:ext cx="9137780" cy="13691077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hardest positions to fill?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724539" y="6697265"/>
            <a:ext cx="10207690" cy="576857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Software Developer</a:t>
            </a:r>
            <a:endParaRPr lang="en-US" dirty="0"/>
          </a:p>
          <a:p>
            <a:r>
              <a:rPr lang="en-US" dirty="0" smtClean="0"/>
              <a:t>Specifically:</a:t>
            </a:r>
          </a:p>
          <a:p>
            <a:r>
              <a:rPr lang="en-US" dirty="0" smtClean="0"/>
              <a:t>Web Developer</a:t>
            </a:r>
          </a:p>
          <a:p>
            <a:r>
              <a:rPr lang="en-US" dirty="0" smtClean="0"/>
              <a:t>Front end Developer</a:t>
            </a:r>
          </a:p>
          <a:p>
            <a:r>
              <a:rPr lang="en-US" dirty="0" smtClean="0"/>
              <a:t>Database Developer</a:t>
            </a:r>
          </a:p>
          <a:p>
            <a:endParaRPr lang="en-US" dirty="0"/>
          </a:p>
          <a:p>
            <a:r>
              <a:rPr lang="en-US" dirty="0" smtClean="0"/>
              <a:t>Test Automation</a:t>
            </a:r>
          </a:p>
          <a:p>
            <a:r>
              <a:rPr lang="en-US" dirty="0" smtClean="0"/>
              <a:t>Network Engineers</a:t>
            </a:r>
          </a:p>
          <a:p>
            <a:r>
              <a:rPr lang="en-US" dirty="0" smtClean="0"/>
              <a:t>Graphic Designers</a:t>
            </a:r>
          </a:p>
        </p:txBody>
      </p:sp>
    </p:spTree>
    <p:extLst>
      <p:ext uri="{BB962C8B-B14F-4D97-AF65-F5344CB8AC3E}">
        <p14:creationId xmlns:p14="http://schemas.microsoft.com/office/powerpoint/2010/main" val="32102729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6220" y="-1"/>
            <a:ext cx="9137780" cy="13691077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the specific talent gaps?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Technology Gaps</a:t>
            </a:r>
          </a:p>
          <a:p>
            <a:endParaRPr lang="en-US" dirty="0"/>
          </a:p>
          <a:p>
            <a:r>
              <a:rPr lang="en-US" dirty="0" smtClean="0"/>
              <a:t>Soft Skills</a:t>
            </a:r>
          </a:p>
          <a:p>
            <a:endParaRPr lang="en-US" dirty="0"/>
          </a:p>
          <a:p>
            <a:r>
              <a:rPr lang="en-US" dirty="0" smtClean="0"/>
              <a:t>Industry and Business Skills</a:t>
            </a:r>
          </a:p>
          <a:p>
            <a:endParaRPr lang="en-US" dirty="0"/>
          </a:p>
          <a:p>
            <a:r>
              <a:rPr lang="en-US" dirty="0" smtClean="0"/>
              <a:t>Company Culture</a:t>
            </a:r>
          </a:p>
          <a:p>
            <a:endParaRPr lang="en-US" dirty="0"/>
          </a:p>
          <a:p>
            <a:r>
              <a:rPr lang="en-US" dirty="0" smtClean="0"/>
              <a:t>Location</a:t>
            </a:r>
          </a:p>
        </p:txBody>
      </p:sp>
    </p:spTree>
    <p:extLst>
      <p:ext uri="{BB962C8B-B14F-4D97-AF65-F5344CB8AC3E}">
        <p14:creationId xmlns:p14="http://schemas.microsoft.com/office/powerpoint/2010/main" val="3729961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6220" y="-1"/>
            <a:ext cx="9137780" cy="13691077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Technical Skills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Too Much C++ to the detriment of other languages</a:t>
            </a:r>
          </a:p>
          <a:p>
            <a:endParaRPr lang="en-US" dirty="0"/>
          </a:p>
          <a:p>
            <a:r>
              <a:rPr lang="en-US" dirty="0"/>
              <a:t>Not enough emphasis on problem solving skills.</a:t>
            </a:r>
          </a:p>
          <a:p>
            <a:endParaRPr lang="en-US" dirty="0"/>
          </a:p>
          <a:p>
            <a:r>
              <a:rPr lang="en-US" dirty="0"/>
              <a:t>Not enough emphasis on the full development stack, and Dev Ops</a:t>
            </a:r>
          </a:p>
        </p:txBody>
      </p:sp>
    </p:spTree>
    <p:extLst>
      <p:ext uri="{BB962C8B-B14F-4D97-AF65-F5344CB8AC3E}">
        <p14:creationId xmlns:p14="http://schemas.microsoft.com/office/powerpoint/2010/main" val="12632660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6220" y="-1"/>
            <a:ext cx="9137780" cy="13691077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Skills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Working in a fast paced culture</a:t>
            </a:r>
          </a:p>
          <a:p>
            <a:endParaRPr lang="en-US" dirty="0"/>
          </a:p>
          <a:p>
            <a:r>
              <a:rPr lang="en-US" dirty="0" smtClean="0"/>
              <a:t>More rounded CS graduates</a:t>
            </a:r>
          </a:p>
          <a:p>
            <a:endParaRPr lang="en-US" dirty="0"/>
          </a:p>
          <a:p>
            <a:r>
              <a:rPr lang="en-US" dirty="0" smtClean="0"/>
              <a:t>Concern over sense of entitlement</a:t>
            </a:r>
          </a:p>
          <a:p>
            <a:endParaRPr lang="en-US" dirty="0"/>
          </a:p>
          <a:p>
            <a:r>
              <a:rPr lang="en-US" dirty="0" smtClean="0"/>
              <a:t>Developers with Business Skills</a:t>
            </a:r>
          </a:p>
        </p:txBody>
      </p:sp>
    </p:spTree>
    <p:extLst>
      <p:ext uri="{BB962C8B-B14F-4D97-AF65-F5344CB8AC3E}">
        <p14:creationId xmlns:p14="http://schemas.microsoft.com/office/powerpoint/2010/main" val="25195951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6220" y="-1"/>
            <a:ext cx="9137780" cy="13691077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Market Skills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Especially a problem in regulated industries:</a:t>
            </a:r>
          </a:p>
          <a:p>
            <a:endParaRPr lang="en-US" dirty="0"/>
          </a:p>
          <a:p>
            <a:r>
              <a:rPr lang="en-US" dirty="0" smtClean="0"/>
              <a:t>Health Care and HIPPAA</a:t>
            </a:r>
          </a:p>
          <a:p>
            <a:endParaRPr lang="en-US" dirty="0"/>
          </a:p>
          <a:p>
            <a:r>
              <a:rPr lang="en-US" dirty="0" smtClean="0"/>
              <a:t>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048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6220" y="-1"/>
            <a:ext cx="9137780" cy="13691077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Culture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“I 275 divide”</a:t>
            </a:r>
          </a:p>
          <a:p>
            <a:endParaRPr lang="en-US" dirty="0"/>
          </a:p>
          <a:p>
            <a:r>
              <a:rPr lang="en-US" dirty="0" smtClean="0"/>
              <a:t>Companies that appear behind the curve cannot recruit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7603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6220" y="-1"/>
            <a:ext cx="9137780" cy="13691077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“Beaching” problem</a:t>
            </a:r>
          </a:p>
          <a:p>
            <a:endParaRPr lang="en-US" dirty="0"/>
          </a:p>
          <a:p>
            <a:r>
              <a:rPr lang="en-US" dirty="0" smtClean="0"/>
              <a:t>Young companies and a workforce trained by established auto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6218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6220" y="-1"/>
            <a:ext cx="9137780" cy="13691077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Comes next?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555996" y="6721615"/>
            <a:ext cx="9163852" cy="5768579"/>
          </a:xfrm>
        </p:spPr>
        <p:txBody>
          <a:bodyPr/>
          <a:lstStyle/>
          <a:p>
            <a:r>
              <a:rPr lang="en-US" dirty="0" smtClean="0"/>
              <a:t>Small Group Discussions</a:t>
            </a:r>
          </a:p>
          <a:p>
            <a:endParaRPr lang="en-US" dirty="0"/>
          </a:p>
          <a:p>
            <a:r>
              <a:rPr lang="en-US" dirty="0" smtClean="0"/>
              <a:t>Surveys</a:t>
            </a:r>
          </a:p>
          <a:p>
            <a:endParaRPr lang="en-US" dirty="0"/>
          </a:p>
          <a:p>
            <a:r>
              <a:rPr lang="en-US" dirty="0" smtClean="0"/>
              <a:t>Action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9771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172</Words>
  <Application>Microsoft Office PowerPoint</Application>
  <PresentationFormat>Custom</PresentationFormat>
  <Paragraphs>57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Avenir Roman</vt:lpstr>
      <vt:lpstr>Helvetica Light</vt:lpstr>
      <vt:lpstr>White</vt:lpstr>
      <vt:lpstr>Our Mission</vt:lpstr>
      <vt:lpstr>What are the hardest positions to fill?</vt:lpstr>
      <vt:lpstr>Where are the specific talent gaps?</vt:lpstr>
      <vt:lpstr>Technical Skills</vt:lpstr>
      <vt:lpstr>Soft Skills</vt:lpstr>
      <vt:lpstr>Vertical Market Skills</vt:lpstr>
      <vt:lpstr>Company Culture</vt:lpstr>
      <vt:lpstr>Location</vt:lpstr>
      <vt:lpstr>What Comes next?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Wagner</dc:creator>
  <cp:lastModifiedBy>Lisa Katz</cp:lastModifiedBy>
  <cp:revision>47</cp:revision>
  <dcterms:modified xsi:type="dcterms:W3CDTF">2014-08-27T09:47:42Z</dcterms:modified>
</cp:coreProperties>
</file>